
<file path=[Content_Types].xml><?xml version="1.0" encoding="utf-8"?>
<Types xmlns="http://schemas.openxmlformats.org/package/2006/content-types">
  <Default Extension="xml" ContentType="application/xml"/>
  <Default Extension="jpeg" ContentType="image/jpeg"/>
  <Default Extension="tiff" ContentType="image/tiff"/>
  <Default Extension="emf" ContentType="image/x-emf"/>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7" r:id="rId2"/>
  </p:sldIdLst>
  <p:sldSz cx="43891200" cy="32918400"/>
  <p:notesSz cx="6858000" cy="9144000"/>
  <p:defaultTextStyle>
    <a:defPPr>
      <a:defRPr lang="en-US"/>
    </a:defPPr>
    <a:lvl1pPr marL="0" algn="l" defTabSz="3686861" rtl="0" eaLnBrk="1" latinLnBrk="0" hangingPunct="1">
      <a:defRPr sz="7258" kern="1200">
        <a:solidFill>
          <a:schemeClr val="tx1"/>
        </a:solidFill>
        <a:latin typeface="+mn-lt"/>
        <a:ea typeface="+mn-ea"/>
        <a:cs typeface="+mn-cs"/>
      </a:defRPr>
    </a:lvl1pPr>
    <a:lvl2pPr marL="1843430" algn="l" defTabSz="3686861" rtl="0" eaLnBrk="1" latinLnBrk="0" hangingPunct="1">
      <a:defRPr sz="7258" kern="1200">
        <a:solidFill>
          <a:schemeClr val="tx1"/>
        </a:solidFill>
        <a:latin typeface="+mn-lt"/>
        <a:ea typeface="+mn-ea"/>
        <a:cs typeface="+mn-cs"/>
      </a:defRPr>
    </a:lvl2pPr>
    <a:lvl3pPr marL="3686861" algn="l" defTabSz="3686861" rtl="0" eaLnBrk="1" latinLnBrk="0" hangingPunct="1">
      <a:defRPr sz="7258" kern="1200">
        <a:solidFill>
          <a:schemeClr val="tx1"/>
        </a:solidFill>
        <a:latin typeface="+mn-lt"/>
        <a:ea typeface="+mn-ea"/>
        <a:cs typeface="+mn-cs"/>
      </a:defRPr>
    </a:lvl3pPr>
    <a:lvl4pPr marL="5530291" algn="l" defTabSz="3686861" rtl="0" eaLnBrk="1" latinLnBrk="0" hangingPunct="1">
      <a:defRPr sz="7258" kern="1200">
        <a:solidFill>
          <a:schemeClr val="tx1"/>
        </a:solidFill>
        <a:latin typeface="+mn-lt"/>
        <a:ea typeface="+mn-ea"/>
        <a:cs typeface="+mn-cs"/>
      </a:defRPr>
    </a:lvl4pPr>
    <a:lvl5pPr marL="7373722" algn="l" defTabSz="3686861" rtl="0" eaLnBrk="1" latinLnBrk="0" hangingPunct="1">
      <a:defRPr sz="7258" kern="1200">
        <a:solidFill>
          <a:schemeClr val="tx1"/>
        </a:solidFill>
        <a:latin typeface="+mn-lt"/>
        <a:ea typeface="+mn-ea"/>
        <a:cs typeface="+mn-cs"/>
      </a:defRPr>
    </a:lvl5pPr>
    <a:lvl6pPr marL="9217152" algn="l" defTabSz="3686861" rtl="0" eaLnBrk="1" latinLnBrk="0" hangingPunct="1">
      <a:defRPr sz="7258" kern="1200">
        <a:solidFill>
          <a:schemeClr val="tx1"/>
        </a:solidFill>
        <a:latin typeface="+mn-lt"/>
        <a:ea typeface="+mn-ea"/>
        <a:cs typeface="+mn-cs"/>
      </a:defRPr>
    </a:lvl6pPr>
    <a:lvl7pPr marL="11060582" algn="l" defTabSz="3686861" rtl="0" eaLnBrk="1" latinLnBrk="0" hangingPunct="1">
      <a:defRPr sz="7258" kern="1200">
        <a:solidFill>
          <a:schemeClr val="tx1"/>
        </a:solidFill>
        <a:latin typeface="+mn-lt"/>
        <a:ea typeface="+mn-ea"/>
        <a:cs typeface="+mn-cs"/>
      </a:defRPr>
    </a:lvl7pPr>
    <a:lvl8pPr marL="12904013" algn="l" defTabSz="3686861" rtl="0" eaLnBrk="1" latinLnBrk="0" hangingPunct="1">
      <a:defRPr sz="7258" kern="1200">
        <a:solidFill>
          <a:schemeClr val="tx1"/>
        </a:solidFill>
        <a:latin typeface="+mn-lt"/>
        <a:ea typeface="+mn-ea"/>
        <a:cs typeface="+mn-cs"/>
      </a:defRPr>
    </a:lvl8pPr>
    <a:lvl9pPr marL="14747443" algn="l" defTabSz="3686861" rtl="0" eaLnBrk="1" latinLnBrk="0" hangingPunct="1">
      <a:defRPr sz="7258"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0368" userDrawn="1">
          <p15:clr>
            <a:srgbClr val="A4A3A4"/>
          </p15:clr>
        </p15:guide>
        <p15:guide id="2" pos="138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1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431"/>
    <p:restoredTop sz="94666"/>
  </p:normalViewPr>
  <p:slideViewPr>
    <p:cSldViewPr snapToGrid="0" snapToObjects="1">
      <p:cViewPr>
        <p:scale>
          <a:sx n="14" d="100"/>
          <a:sy n="14" d="100"/>
        </p:scale>
        <p:origin x="1176" y="736"/>
      </p:cViewPr>
      <p:guideLst>
        <p:guide orient="horz" pos="10368"/>
        <p:guide pos="1382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Users/morrisreeves/Desktop/springthesiswork/data/TimeSeriesJapanMoriguchi.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80" b="0" i="0" u="none" strike="noStrike" kern="1200" spc="0" baseline="0">
                <a:solidFill>
                  <a:schemeClr val="tx1"/>
                </a:solidFill>
                <a:latin typeface="Arial" charset="0"/>
                <a:ea typeface="Arial" charset="0"/>
                <a:cs typeface="Arial" charset="0"/>
              </a:defRPr>
            </a:pPr>
            <a:r>
              <a:rPr lang="en-US" sz="3200" smtClean="0"/>
              <a:t>Non-Family </a:t>
            </a:r>
            <a:r>
              <a:rPr lang="en-US" sz="3200" dirty="0"/>
              <a:t>Court Adoptions</a:t>
            </a:r>
          </a:p>
        </c:rich>
      </c:tx>
      <c:layout/>
      <c:overlay val="0"/>
      <c:spPr>
        <a:noFill/>
        <a:ln>
          <a:noFill/>
        </a:ln>
        <a:effectLst/>
      </c:spPr>
      <c:txPr>
        <a:bodyPr rot="0" spcFirstLastPara="1" vertOverflow="ellipsis" vert="horz" wrap="square" anchor="ctr" anchorCtr="1"/>
        <a:lstStyle/>
        <a:p>
          <a:pPr>
            <a:defRPr sz="2880" b="0" i="0" u="none" strike="noStrike" kern="1200" spc="0" baseline="0">
              <a:solidFill>
                <a:schemeClr val="tx1"/>
              </a:solidFill>
              <a:latin typeface="Arial" charset="0"/>
              <a:ea typeface="Arial" charset="0"/>
              <a:cs typeface="Arial" charset="0"/>
            </a:defRPr>
          </a:pPr>
          <a:endParaRPr lang="en-US"/>
        </a:p>
      </c:txPr>
    </c:title>
    <c:autoTitleDeleted val="0"/>
    <c:plotArea>
      <c:layout/>
      <c:lineChart>
        <c:grouping val="standard"/>
        <c:varyColors val="0"/>
        <c:ser>
          <c:idx val="0"/>
          <c:order val="0"/>
          <c:tx>
            <c:v>Non-Family Court</c:v>
          </c:tx>
          <c:spPr>
            <a:ln w="28575" cap="rnd">
              <a:solidFill>
                <a:schemeClr val="accent1"/>
              </a:solidFill>
              <a:round/>
            </a:ln>
            <a:effectLst/>
          </c:spPr>
          <c:marker>
            <c:symbol val="none"/>
          </c:marker>
          <c:cat>
            <c:numRef>
              <c:f>Sheet1!$A$6:$A$67</c:f>
              <c:numCache>
                <c:formatCode>General</c:formatCode>
                <c:ptCount val="62"/>
                <c:pt idx="0">
                  <c:v>1952.0</c:v>
                </c:pt>
                <c:pt idx="1">
                  <c:v>1953.0</c:v>
                </c:pt>
                <c:pt idx="2">
                  <c:v>1954.0</c:v>
                </c:pt>
                <c:pt idx="3">
                  <c:v>1955.0</c:v>
                </c:pt>
                <c:pt idx="4">
                  <c:v>1956.0</c:v>
                </c:pt>
                <c:pt idx="5">
                  <c:v>1957.0</c:v>
                </c:pt>
                <c:pt idx="6">
                  <c:v>1958.0</c:v>
                </c:pt>
                <c:pt idx="7">
                  <c:v>1959.0</c:v>
                </c:pt>
                <c:pt idx="8">
                  <c:v>1960.0</c:v>
                </c:pt>
                <c:pt idx="9">
                  <c:v>1961.0</c:v>
                </c:pt>
                <c:pt idx="10">
                  <c:v>1962.0</c:v>
                </c:pt>
                <c:pt idx="11">
                  <c:v>1963.0</c:v>
                </c:pt>
                <c:pt idx="12">
                  <c:v>1964.0</c:v>
                </c:pt>
                <c:pt idx="13">
                  <c:v>1965.0</c:v>
                </c:pt>
                <c:pt idx="14">
                  <c:v>1966.0</c:v>
                </c:pt>
                <c:pt idx="15">
                  <c:v>1967.0</c:v>
                </c:pt>
                <c:pt idx="16">
                  <c:v>1968.0</c:v>
                </c:pt>
                <c:pt idx="17">
                  <c:v>1969.0</c:v>
                </c:pt>
                <c:pt idx="18">
                  <c:v>1970.0</c:v>
                </c:pt>
                <c:pt idx="19">
                  <c:v>1971.0</c:v>
                </c:pt>
                <c:pt idx="20">
                  <c:v>1972.0</c:v>
                </c:pt>
                <c:pt idx="21">
                  <c:v>1973.0</c:v>
                </c:pt>
                <c:pt idx="22">
                  <c:v>1974.0</c:v>
                </c:pt>
                <c:pt idx="23">
                  <c:v>1975.0</c:v>
                </c:pt>
                <c:pt idx="24">
                  <c:v>1976.0</c:v>
                </c:pt>
                <c:pt idx="25">
                  <c:v>1977.0</c:v>
                </c:pt>
                <c:pt idx="26">
                  <c:v>1978.0</c:v>
                </c:pt>
                <c:pt idx="27">
                  <c:v>1979.0</c:v>
                </c:pt>
                <c:pt idx="28">
                  <c:v>1980.0</c:v>
                </c:pt>
                <c:pt idx="29">
                  <c:v>1981.0</c:v>
                </c:pt>
                <c:pt idx="30">
                  <c:v>1982.0</c:v>
                </c:pt>
                <c:pt idx="31">
                  <c:v>1983.0</c:v>
                </c:pt>
                <c:pt idx="32">
                  <c:v>1984.0</c:v>
                </c:pt>
                <c:pt idx="33">
                  <c:v>1985.0</c:v>
                </c:pt>
                <c:pt idx="34">
                  <c:v>1986.0</c:v>
                </c:pt>
                <c:pt idx="35">
                  <c:v>1987.0</c:v>
                </c:pt>
                <c:pt idx="36">
                  <c:v>1988.0</c:v>
                </c:pt>
                <c:pt idx="37">
                  <c:v>1989.0</c:v>
                </c:pt>
                <c:pt idx="38">
                  <c:v>1990.0</c:v>
                </c:pt>
                <c:pt idx="39">
                  <c:v>1991.0</c:v>
                </c:pt>
                <c:pt idx="40">
                  <c:v>1992.0</c:v>
                </c:pt>
                <c:pt idx="41">
                  <c:v>1993.0</c:v>
                </c:pt>
                <c:pt idx="42">
                  <c:v>1994.0</c:v>
                </c:pt>
                <c:pt idx="43">
                  <c:v>1995.0</c:v>
                </c:pt>
                <c:pt idx="44">
                  <c:v>1996.0</c:v>
                </c:pt>
                <c:pt idx="45">
                  <c:v>1997.0</c:v>
                </c:pt>
                <c:pt idx="46">
                  <c:v>1998.0</c:v>
                </c:pt>
                <c:pt idx="47">
                  <c:v>1999.0</c:v>
                </c:pt>
                <c:pt idx="48">
                  <c:v>2000.0</c:v>
                </c:pt>
                <c:pt idx="49">
                  <c:v>2001.0</c:v>
                </c:pt>
                <c:pt idx="50">
                  <c:v>2002.0</c:v>
                </c:pt>
                <c:pt idx="51">
                  <c:v>2003.0</c:v>
                </c:pt>
                <c:pt idx="52">
                  <c:v>2004.0</c:v>
                </c:pt>
                <c:pt idx="53">
                  <c:v>2005.0</c:v>
                </c:pt>
                <c:pt idx="54">
                  <c:v>2006.0</c:v>
                </c:pt>
                <c:pt idx="55">
                  <c:v>2007.0</c:v>
                </c:pt>
                <c:pt idx="56">
                  <c:v>2008.0</c:v>
                </c:pt>
                <c:pt idx="57">
                  <c:v>2009.0</c:v>
                </c:pt>
                <c:pt idx="58">
                  <c:v>2010.0</c:v>
                </c:pt>
                <c:pt idx="59">
                  <c:v>2011.0</c:v>
                </c:pt>
                <c:pt idx="60">
                  <c:v>2012.0</c:v>
                </c:pt>
                <c:pt idx="61">
                  <c:v>2013.0</c:v>
                </c:pt>
              </c:numCache>
            </c:numRef>
          </c:cat>
          <c:val>
            <c:numRef>
              <c:f>Sheet1!$I$6:$I$67</c:f>
              <c:numCache>
                <c:formatCode>General</c:formatCode>
                <c:ptCount val="62"/>
                <c:pt idx="0">
                  <c:v>75204.0</c:v>
                </c:pt>
                <c:pt idx="1">
                  <c:v>70420.0</c:v>
                </c:pt>
                <c:pt idx="2">
                  <c:v>68961.0</c:v>
                </c:pt>
                <c:pt idx="3">
                  <c:v>75123.0</c:v>
                </c:pt>
                <c:pt idx="4">
                  <c:v>70339.0</c:v>
                </c:pt>
                <c:pt idx="5">
                  <c:v>76665.0</c:v>
                </c:pt>
                <c:pt idx="6">
                  <c:v>72916.0</c:v>
                </c:pt>
                <c:pt idx="7">
                  <c:v>72562.0</c:v>
                </c:pt>
                <c:pt idx="8">
                  <c:v>69516.0</c:v>
                </c:pt>
                <c:pt idx="9">
                  <c:v>70082.0</c:v>
                </c:pt>
                <c:pt idx="10">
                  <c:v>68624.0</c:v>
                </c:pt>
                <c:pt idx="11">
                  <c:v>66787.0</c:v>
                </c:pt>
                <c:pt idx="12">
                  <c:v>69910.0</c:v>
                </c:pt>
                <c:pt idx="13">
                  <c:v>67349.0</c:v>
                </c:pt>
                <c:pt idx="14">
                  <c:v>69079.0</c:v>
                </c:pt>
                <c:pt idx="15">
                  <c:v>69528.0</c:v>
                </c:pt>
                <c:pt idx="16">
                  <c:v>69817.0</c:v>
                </c:pt>
                <c:pt idx="17">
                  <c:v>73170.0</c:v>
                </c:pt>
                <c:pt idx="18">
                  <c:v>77954.0</c:v>
                </c:pt>
                <c:pt idx="19">
                  <c:v>81277.0</c:v>
                </c:pt>
                <c:pt idx="20">
                  <c:v>83367.0</c:v>
                </c:pt>
                <c:pt idx="21">
                  <c:v>82413.0</c:v>
                </c:pt>
                <c:pt idx="22">
                  <c:v>82263.0</c:v>
                </c:pt>
                <c:pt idx="23">
                  <c:v>80947.0</c:v>
                </c:pt>
                <c:pt idx="24">
                  <c:v>80880.0</c:v>
                </c:pt>
                <c:pt idx="25">
                  <c:v>82491.0</c:v>
                </c:pt>
                <c:pt idx="26">
                  <c:v>82875.0</c:v>
                </c:pt>
                <c:pt idx="27">
                  <c:v>85556.0</c:v>
                </c:pt>
                <c:pt idx="28">
                  <c:v>85990.0</c:v>
                </c:pt>
                <c:pt idx="29">
                  <c:v>88857.0</c:v>
                </c:pt>
                <c:pt idx="30">
                  <c:v>88954.0</c:v>
                </c:pt>
                <c:pt idx="31">
                  <c:v>88137.0</c:v>
                </c:pt>
                <c:pt idx="32">
                  <c:v>87806.0</c:v>
                </c:pt>
                <c:pt idx="33">
                  <c:v>88572.0</c:v>
                </c:pt>
                <c:pt idx="34">
                  <c:v>89175.0</c:v>
                </c:pt>
                <c:pt idx="35">
                  <c:v>90964.0</c:v>
                </c:pt>
                <c:pt idx="36">
                  <c:v>87816.0</c:v>
                </c:pt>
                <c:pt idx="37">
                  <c:v>80416.0</c:v>
                </c:pt>
                <c:pt idx="38">
                  <c:v>79867.0</c:v>
                </c:pt>
                <c:pt idx="39">
                  <c:v>81129.0</c:v>
                </c:pt>
                <c:pt idx="40">
                  <c:v>78896.0</c:v>
                </c:pt>
                <c:pt idx="41">
                  <c:v>80156.0</c:v>
                </c:pt>
                <c:pt idx="42">
                  <c:v>77230.0</c:v>
                </c:pt>
                <c:pt idx="43">
                  <c:v>77946.0</c:v>
                </c:pt>
                <c:pt idx="44">
                  <c:v>78917.0</c:v>
                </c:pt>
                <c:pt idx="45">
                  <c:v>77127.0</c:v>
                </c:pt>
                <c:pt idx="46">
                  <c:v>77105.0</c:v>
                </c:pt>
                <c:pt idx="47">
                  <c:v>77597.0</c:v>
                </c:pt>
                <c:pt idx="48">
                  <c:v>79619.0</c:v>
                </c:pt>
                <c:pt idx="49">
                  <c:v>82364.0</c:v>
                </c:pt>
                <c:pt idx="50">
                  <c:v>84543.0</c:v>
                </c:pt>
                <c:pt idx="51">
                  <c:v>86440.0</c:v>
                </c:pt>
                <c:pt idx="52">
                  <c:v>85401.0</c:v>
                </c:pt>
                <c:pt idx="53">
                  <c:v>87354.0</c:v>
                </c:pt>
                <c:pt idx="54">
                  <c:v>88458.0</c:v>
                </c:pt>
                <c:pt idx="55">
                  <c:v>88997.0</c:v>
                </c:pt>
                <c:pt idx="56">
                  <c:v>88011.0</c:v>
                </c:pt>
                <c:pt idx="57">
                  <c:v>83981.0</c:v>
                </c:pt>
                <c:pt idx="58">
                  <c:v>82148.0</c:v>
                </c:pt>
                <c:pt idx="59">
                  <c:v>80492.0</c:v>
                </c:pt>
                <c:pt idx="60">
                  <c:v>80360.0</c:v>
                </c:pt>
                <c:pt idx="61">
                  <c:v>82583.0</c:v>
                </c:pt>
              </c:numCache>
            </c:numRef>
          </c:val>
          <c:smooth val="0"/>
          <c:extLst xmlns:c16r2="http://schemas.microsoft.com/office/drawing/2015/06/chart">
            <c:ext xmlns:c16="http://schemas.microsoft.com/office/drawing/2014/chart" uri="{C3380CC4-5D6E-409C-BE32-E72D297353CC}">
              <c16:uniqueId val="{00000000-727B-0746-932D-251FB3E702EC}"/>
            </c:ext>
          </c:extLst>
        </c:ser>
        <c:ser>
          <c:idx val="2"/>
          <c:order val="1"/>
          <c:tx>
            <c:v>Total</c:v>
          </c:tx>
          <c:spPr>
            <a:ln w="28575" cap="rnd">
              <a:solidFill>
                <a:schemeClr val="accent3"/>
              </a:solidFill>
              <a:prstDash val="solid"/>
              <a:round/>
            </a:ln>
            <a:effectLst/>
          </c:spPr>
          <c:marker>
            <c:symbol val="none"/>
          </c:marker>
          <c:cat>
            <c:numRef>
              <c:f>Sheet1!$A$6:$A$67</c:f>
              <c:numCache>
                <c:formatCode>General</c:formatCode>
                <c:ptCount val="62"/>
                <c:pt idx="0">
                  <c:v>1952.0</c:v>
                </c:pt>
                <c:pt idx="1">
                  <c:v>1953.0</c:v>
                </c:pt>
                <c:pt idx="2">
                  <c:v>1954.0</c:v>
                </c:pt>
                <c:pt idx="3">
                  <c:v>1955.0</c:v>
                </c:pt>
                <c:pt idx="4">
                  <c:v>1956.0</c:v>
                </c:pt>
                <c:pt idx="5">
                  <c:v>1957.0</c:v>
                </c:pt>
                <c:pt idx="6">
                  <c:v>1958.0</c:v>
                </c:pt>
                <c:pt idx="7">
                  <c:v>1959.0</c:v>
                </c:pt>
                <c:pt idx="8">
                  <c:v>1960.0</c:v>
                </c:pt>
                <c:pt idx="9">
                  <c:v>1961.0</c:v>
                </c:pt>
                <c:pt idx="10">
                  <c:v>1962.0</c:v>
                </c:pt>
                <c:pt idx="11">
                  <c:v>1963.0</c:v>
                </c:pt>
                <c:pt idx="12">
                  <c:v>1964.0</c:v>
                </c:pt>
                <c:pt idx="13">
                  <c:v>1965.0</c:v>
                </c:pt>
                <c:pt idx="14">
                  <c:v>1966.0</c:v>
                </c:pt>
                <c:pt idx="15">
                  <c:v>1967.0</c:v>
                </c:pt>
                <c:pt idx="16">
                  <c:v>1968.0</c:v>
                </c:pt>
                <c:pt idx="17">
                  <c:v>1969.0</c:v>
                </c:pt>
                <c:pt idx="18">
                  <c:v>1970.0</c:v>
                </c:pt>
                <c:pt idx="19">
                  <c:v>1971.0</c:v>
                </c:pt>
                <c:pt idx="20">
                  <c:v>1972.0</c:v>
                </c:pt>
                <c:pt idx="21">
                  <c:v>1973.0</c:v>
                </c:pt>
                <c:pt idx="22">
                  <c:v>1974.0</c:v>
                </c:pt>
                <c:pt idx="23">
                  <c:v>1975.0</c:v>
                </c:pt>
                <c:pt idx="24">
                  <c:v>1976.0</c:v>
                </c:pt>
                <c:pt idx="25">
                  <c:v>1977.0</c:v>
                </c:pt>
                <c:pt idx="26">
                  <c:v>1978.0</c:v>
                </c:pt>
                <c:pt idx="27">
                  <c:v>1979.0</c:v>
                </c:pt>
                <c:pt idx="28">
                  <c:v>1980.0</c:v>
                </c:pt>
                <c:pt idx="29">
                  <c:v>1981.0</c:v>
                </c:pt>
                <c:pt idx="30">
                  <c:v>1982.0</c:v>
                </c:pt>
                <c:pt idx="31">
                  <c:v>1983.0</c:v>
                </c:pt>
                <c:pt idx="32">
                  <c:v>1984.0</c:v>
                </c:pt>
                <c:pt idx="33">
                  <c:v>1985.0</c:v>
                </c:pt>
                <c:pt idx="34">
                  <c:v>1986.0</c:v>
                </c:pt>
                <c:pt idx="35">
                  <c:v>1987.0</c:v>
                </c:pt>
                <c:pt idx="36">
                  <c:v>1988.0</c:v>
                </c:pt>
                <c:pt idx="37">
                  <c:v>1989.0</c:v>
                </c:pt>
                <c:pt idx="38">
                  <c:v>1990.0</c:v>
                </c:pt>
                <c:pt idx="39">
                  <c:v>1991.0</c:v>
                </c:pt>
                <c:pt idx="40">
                  <c:v>1992.0</c:v>
                </c:pt>
                <c:pt idx="41">
                  <c:v>1993.0</c:v>
                </c:pt>
                <c:pt idx="42">
                  <c:v>1994.0</c:v>
                </c:pt>
                <c:pt idx="43">
                  <c:v>1995.0</c:v>
                </c:pt>
                <c:pt idx="44">
                  <c:v>1996.0</c:v>
                </c:pt>
                <c:pt idx="45">
                  <c:v>1997.0</c:v>
                </c:pt>
                <c:pt idx="46">
                  <c:v>1998.0</c:v>
                </c:pt>
                <c:pt idx="47">
                  <c:v>1999.0</c:v>
                </c:pt>
                <c:pt idx="48">
                  <c:v>2000.0</c:v>
                </c:pt>
                <c:pt idx="49">
                  <c:v>2001.0</c:v>
                </c:pt>
                <c:pt idx="50">
                  <c:v>2002.0</c:v>
                </c:pt>
                <c:pt idx="51">
                  <c:v>2003.0</c:v>
                </c:pt>
                <c:pt idx="52">
                  <c:v>2004.0</c:v>
                </c:pt>
                <c:pt idx="53">
                  <c:v>2005.0</c:v>
                </c:pt>
                <c:pt idx="54">
                  <c:v>2006.0</c:v>
                </c:pt>
                <c:pt idx="55">
                  <c:v>2007.0</c:v>
                </c:pt>
                <c:pt idx="56">
                  <c:v>2008.0</c:v>
                </c:pt>
                <c:pt idx="57">
                  <c:v>2009.0</c:v>
                </c:pt>
                <c:pt idx="58">
                  <c:v>2010.0</c:v>
                </c:pt>
                <c:pt idx="59">
                  <c:v>2011.0</c:v>
                </c:pt>
                <c:pt idx="60">
                  <c:v>2012.0</c:v>
                </c:pt>
                <c:pt idx="61">
                  <c:v>2013.0</c:v>
                </c:pt>
              </c:numCache>
            </c:numRef>
          </c:cat>
          <c:val>
            <c:numRef>
              <c:f>Sheet1!$H$6:$H$67</c:f>
              <c:numCache>
                <c:formatCode>General</c:formatCode>
                <c:ptCount val="62"/>
                <c:pt idx="0">
                  <c:v>107051.0</c:v>
                </c:pt>
                <c:pt idx="1">
                  <c:v>99975.0</c:v>
                </c:pt>
                <c:pt idx="2">
                  <c:v>97345.0</c:v>
                </c:pt>
                <c:pt idx="3">
                  <c:v>101963.0</c:v>
                </c:pt>
                <c:pt idx="4">
                  <c:v>95741.0</c:v>
                </c:pt>
                <c:pt idx="5">
                  <c:v>99897.0</c:v>
                </c:pt>
                <c:pt idx="6">
                  <c:v>94730.0</c:v>
                </c:pt>
                <c:pt idx="7">
                  <c:v>92819.0</c:v>
                </c:pt>
                <c:pt idx="8">
                  <c:v>88535.0</c:v>
                </c:pt>
                <c:pt idx="9">
                  <c:v>87342.0</c:v>
                </c:pt>
                <c:pt idx="10">
                  <c:v>85420.0</c:v>
                </c:pt>
                <c:pt idx="11">
                  <c:v>82807.0</c:v>
                </c:pt>
                <c:pt idx="12">
                  <c:v>85278.0</c:v>
                </c:pt>
                <c:pt idx="13">
                  <c:v>82176.0</c:v>
                </c:pt>
                <c:pt idx="14">
                  <c:v>82296.0</c:v>
                </c:pt>
                <c:pt idx="15">
                  <c:v>81449.0</c:v>
                </c:pt>
                <c:pt idx="16">
                  <c:v>81034.0</c:v>
                </c:pt>
                <c:pt idx="17">
                  <c:v>83545.0</c:v>
                </c:pt>
                <c:pt idx="18">
                  <c:v>87565.0</c:v>
                </c:pt>
                <c:pt idx="19">
                  <c:v>90277.0</c:v>
                </c:pt>
                <c:pt idx="20">
                  <c:v>91608.0</c:v>
                </c:pt>
                <c:pt idx="21">
                  <c:v>89619.0</c:v>
                </c:pt>
                <c:pt idx="22">
                  <c:v>88893.0</c:v>
                </c:pt>
                <c:pt idx="23">
                  <c:v>86844.0</c:v>
                </c:pt>
                <c:pt idx="24">
                  <c:v>86358.0</c:v>
                </c:pt>
                <c:pt idx="25">
                  <c:v>87690.0</c:v>
                </c:pt>
                <c:pt idx="26">
                  <c:v>87320.0</c:v>
                </c:pt>
                <c:pt idx="27">
                  <c:v>89546.0</c:v>
                </c:pt>
                <c:pt idx="28">
                  <c:v>89512.0</c:v>
                </c:pt>
                <c:pt idx="29">
                  <c:v>92233.0</c:v>
                </c:pt>
                <c:pt idx="30">
                  <c:v>92104.0</c:v>
                </c:pt>
                <c:pt idx="31">
                  <c:v>91126.0</c:v>
                </c:pt>
                <c:pt idx="32">
                  <c:v>90714.0</c:v>
                </c:pt>
                <c:pt idx="33">
                  <c:v>91186.0</c:v>
                </c:pt>
                <c:pt idx="34">
                  <c:v>91732.0</c:v>
                </c:pt>
                <c:pt idx="35">
                  <c:v>93169.0</c:v>
                </c:pt>
                <c:pt idx="36">
                  <c:v>90272.0</c:v>
                </c:pt>
                <c:pt idx="37">
                  <c:v>83112.0</c:v>
                </c:pt>
                <c:pt idx="38">
                  <c:v>82007.0</c:v>
                </c:pt>
                <c:pt idx="39">
                  <c:v>83093.0</c:v>
                </c:pt>
                <c:pt idx="40">
                  <c:v>80550.0</c:v>
                </c:pt>
                <c:pt idx="41">
                  <c:v>81762.0</c:v>
                </c:pt>
                <c:pt idx="42">
                  <c:v>78756.0</c:v>
                </c:pt>
                <c:pt idx="43">
                  <c:v>79381.0</c:v>
                </c:pt>
                <c:pt idx="44">
                  <c:v>80314.0</c:v>
                </c:pt>
                <c:pt idx="45">
                  <c:v>78248.0</c:v>
                </c:pt>
                <c:pt idx="46">
                  <c:v>78239.0</c:v>
                </c:pt>
                <c:pt idx="47">
                  <c:v>78787.0</c:v>
                </c:pt>
                <c:pt idx="48">
                  <c:v>80790.0</c:v>
                </c:pt>
                <c:pt idx="49">
                  <c:v>83505.0</c:v>
                </c:pt>
                <c:pt idx="50">
                  <c:v>85674.0</c:v>
                </c:pt>
                <c:pt idx="51">
                  <c:v>87709.0</c:v>
                </c:pt>
                <c:pt idx="52">
                  <c:v>86539.0</c:v>
                </c:pt>
                <c:pt idx="53">
                  <c:v>88511.0</c:v>
                </c:pt>
                <c:pt idx="54">
                  <c:v>89597.0</c:v>
                </c:pt>
                <c:pt idx="55">
                  <c:v>90145.0</c:v>
                </c:pt>
                <c:pt idx="56">
                  <c:v>89116.0</c:v>
                </c:pt>
                <c:pt idx="57">
                  <c:v>85094.0</c:v>
                </c:pt>
                <c:pt idx="58">
                  <c:v>83228.0</c:v>
                </c:pt>
                <c:pt idx="59">
                  <c:v>81501.0</c:v>
                </c:pt>
                <c:pt idx="60">
                  <c:v>81337.0</c:v>
                </c:pt>
                <c:pt idx="61">
                  <c:v>83647.0</c:v>
                </c:pt>
              </c:numCache>
            </c:numRef>
          </c:val>
          <c:smooth val="0"/>
          <c:extLst xmlns:c16r2="http://schemas.microsoft.com/office/drawing/2015/06/chart">
            <c:ext xmlns:c16="http://schemas.microsoft.com/office/drawing/2014/chart" uri="{C3380CC4-5D6E-409C-BE32-E72D297353CC}">
              <c16:uniqueId val="{00000002-727B-0746-932D-251FB3E702EC}"/>
            </c:ext>
          </c:extLst>
        </c:ser>
        <c:ser>
          <c:idx val="3"/>
          <c:order val="2"/>
          <c:tx>
            <c:v>Adult Adoption</c:v>
          </c:tx>
          <c:spPr>
            <a:ln w="28575" cap="rnd">
              <a:solidFill>
                <a:schemeClr val="accent4"/>
              </a:solidFill>
              <a:round/>
            </a:ln>
            <a:effectLst/>
          </c:spPr>
          <c:marker>
            <c:symbol val="none"/>
          </c:marker>
          <c:dPt>
            <c:idx val="5"/>
            <c:marker>
              <c:symbol val="circle"/>
              <c:size val="5"/>
              <c:spPr>
                <a:solidFill>
                  <a:srgbClr val="FF0000"/>
                </a:solidFill>
                <a:ln w="9525">
                  <a:solidFill>
                    <a:srgbClr val="FF0000"/>
                  </a:solidFill>
                </a:ln>
                <a:effectLst/>
              </c:spPr>
            </c:marker>
            <c:bubble3D val="0"/>
          </c:dPt>
          <c:dPt>
            <c:idx val="30"/>
            <c:marker>
              <c:symbol val="circle"/>
              <c:size val="5"/>
              <c:spPr>
                <a:solidFill>
                  <a:srgbClr val="FF0000"/>
                </a:solidFill>
                <a:ln w="9525">
                  <a:solidFill>
                    <a:srgbClr val="FF0000"/>
                  </a:solidFill>
                </a:ln>
                <a:effectLst/>
              </c:spPr>
            </c:marker>
            <c:bubble3D val="0"/>
            <c:spPr>
              <a:ln w="28575" cap="rnd">
                <a:noFill/>
                <a:round/>
              </a:ln>
              <a:effectLst/>
            </c:spPr>
          </c:dPt>
          <c:dPt>
            <c:idx val="58"/>
            <c:marker>
              <c:symbol val="circle"/>
              <c:size val="5"/>
              <c:spPr>
                <a:solidFill>
                  <a:srgbClr val="FF0000"/>
                </a:solidFill>
                <a:ln w="9525">
                  <a:solidFill>
                    <a:srgbClr val="FF0000"/>
                  </a:solidFill>
                </a:ln>
                <a:effectLst/>
              </c:spPr>
            </c:marker>
            <c:bubble3D val="0"/>
            <c:spPr>
              <a:ln w="28575" cap="rnd">
                <a:noFill/>
                <a:prstDash val="dash"/>
                <a:round/>
              </a:ln>
              <a:effectLst/>
            </c:spPr>
          </c:dPt>
          <c:dLbls>
            <c:numFmt formatCode="&quot;~&quot;#,##0" sourceLinked="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charset="0"/>
                    <a:ea typeface="Arial" charset="0"/>
                    <a:cs typeface="Arial" charset="0"/>
                  </a:defRPr>
                </a:pPr>
                <a:endParaRPr lang="en-US"/>
              </a:p>
            </c:txPr>
            <c:dLblPos val="b"/>
            <c:showLegendKey val="0"/>
            <c:showVal val="1"/>
            <c:showCatName val="0"/>
            <c:showSerName val="0"/>
            <c:showPercent val="0"/>
            <c:showBubbleSize val="0"/>
            <c:showLeaderLines val="0"/>
            <c:extLst xmlns:c16r2="http://schemas.microsoft.com/office/drawing/2015/06/char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numRef>
              <c:f>Sheet1!$A$6:$A$67</c:f>
              <c:numCache>
                <c:formatCode>General</c:formatCode>
                <c:ptCount val="62"/>
                <c:pt idx="0">
                  <c:v>1952.0</c:v>
                </c:pt>
                <c:pt idx="1">
                  <c:v>1953.0</c:v>
                </c:pt>
                <c:pt idx="2">
                  <c:v>1954.0</c:v>
                </c:pt>
                <c:pt idx="3">
                  <c:v>1955.0</c:v>
                </c:pt>
                <c:pt idx="4">
                  <c:v>1956.0</c:v>
                </c:pt>
                <c:pt idx="5">
                  <c:v>1957.0</c:v>
                </c:pt>
                <c:pt idx="6">
                  <c:v>1958.0</c:v>
                </c:pt>
                <c:pt idx="7">
                  <c:v>1959.0</c:v>
                </c:pt>
                <c:pt idx="8">
                  <c:v>1960.0</c:v>
                </c:pt>
                <c:pt idx="9">
                  <c:v>1961.0</c:v>
                </c:pt>
                <c:pt idx="10">
                  <c:v>1962.0</c:v>
                </c:pt>
                <c:pt idx="11">
                  <c:v>1963.0</c:v>
                </c:pt>
                <c:pt idx="12">
                  <c:v>1964.0</c:v>
                </c:pt>
                <c:pt idx="13">
                  <c:v>1965.0</c:v>
                </c:pt>
                <c:pt idx="14">
                  <c:v>1966.0</c:v>
                </c:pt>
                <c:pt idx="15">
                  <c:v>1967.0</c:v>
                </c:pt>
                <c:pt idx="16">
                  <c:v>1968.0</c:v>
                </c:pt>
                <c:pt idx="17">
                  <c:v>1969.0</c:v>
                </c:pt>
                <c:pt idx="18">
                  <c:v>1970.0</c:v>
                </c:pt>
                <c:pt idx="19">
                  <c:v>1971.0</c:v>
                </c:pt>
                <c:pt idx="20">
                  <c:v>1972.0</c:v>
                </c:pt>
                <c:pt idx="21">
                  <c:v>1973.0</c:v>
                </c:pt>
                <c:pt idx="22">
                  <c:v>1974.0</c:v>
                </c:pt>
                <c:pt idx="23">
                  <c:v>1975.0</c:v>
                </c:pt>
                <c:pt idx="24">
                  <c:v>1976.0</c:v>
                </c:pt>
                <c:pt idx="25">
                  <c:v>1977.0</c:v>
                </c:pt>
                <c:pt idx="26">
                  <c:v>1978.0</c:v>
                </c:pt>
                <c:pt idx="27">
                  <c:v>1979.0</c:v>
                </c:pt>
                <c:pt idx="28">
                  <c:v>1980.0</c:v>
                </c:pt>
                <c:pt idx="29">
                  <c:v>1981.0</c:v>
                </c:pt>
                <c:pt idx="30">
                  <c:v>1982.0</c:v>
                </c:pt>
                <c:pt idx="31">
                  <c:v>1983.0</c:v>
                </c:pt>
                <c:pt idx="32">
                  <c:v>1984.0</c:v>
                </c:pt>
                <c:pt idx="33">
                  <c:v>1985.0</c:v>
                </c:pt>
                <c:pt idx="34">
                  <c:v>1986.0</c:v>
                </c:pt>
                <c:pt idx="35">
                  <c:v>1987.0</c:v>
                </c:pt>
                <c:pt idx="36">
                  <c:v>1988.0</c:v>
                </c:pt>
                <c:pt idx="37">
                  <c:v>1989.0</c:v>
                </c:pt>
                <c:pt idx="38">
                  <c:v>1990.0</c:v>
                </c:pt>
                <c:pt idx="39">
                  <c:v>1991.0</c:v>
                </c:pt>
                <c:pt idx="40">
                  <c:v>1992.0</c:v>
                </c:pt>
                <c:pt idx="41">
                  <c:v>1993.0</c:v>
                </c:pt>
                <c:pt idx="42">
                  <c:v>1994.0</c:v>
                </c:pt>
                <c:pt idx="43">
                  <c:v>1995.0</c:v>
                </c:pt>
                <c:pt idx="44">
                  <c:v>1996.0</c:v>
                </c:pt>
                <c:pt idx="45">
                  <c:v>1997.0</c:v>
                </c:pt>
                <c:pt idx="46">
                  <c:v>1998.0</c:v>
                </c:pt>
                <c:pt idx="47">
                  <c:v>1999.0</c:v>
                </c:pt>
                <c:pt idx="48">
                  <c:v>2000.0</c:v>
                </c:pt>
                <c:pt idx="49">
                  <c:v>2001.0</c:v>
                </c:pt>
                <c:pt idx="50">
                  <c:v>2002.0</c:v>
                </c:pt>
                <c:pt idx="51">
                  <c:v>2003.0</c:v>
                </c:pt>
                <c:pt idx="52">
                  <c:v>2004.0</c:v>
                </c:pt>
                <c:pt idx="53">
                  <c:v>2005.0</c:v>
                </c:pt>
                <c:pt idx="54">
                  <c:v>2006.0</c:v>
                </c:pt>
                <c:pt idx="55">
                  <c:v>2007.0</c:v>
                </c:pt>
                <c:pt idx="56">
                  <c:v>2008.0</c:v>
                </c:pt>
                <c:pt idx="57">
                  <c:v>2009.0</c:v>
                </c:pt>
                <c:pt idx="58">
                  <c:v>2010.0</c:v>
                </c:pt>
                <c:pt idx="59">
                  <c:v>2011.0</c:v>
                </c:pt>
                <c:pt idx="60">
                  <c:v>2012.0</c:v>
                </c:pt>
                <c:pt idx="61">
                  <c:v>2013.0</c:v>
                </c:pt>
              </c:numCache>
            </c:numRef>
          </c:cat>
          <c:val>
            <c:numRef>
              <c:f>Sheet1!$N$6:$N$67</c:f>
              <c:numCache>
                <c:formatCode>General</c:formatCode>
                <c:ptCount val="62"/>
                <c:pt idx="5">
                  <c:v>51946.44</c:v>
                </c:pt>
                <c:pt idx="30">
                  <c:v>61709.68</c:v>
                </c:pt>
                <c:pt idx="58">
                  <c:v>32492.2112</c:v>
                </c:pt>
              </c:numCache>
            </c:numRef>
          </c:val>
          <c:smooth val="0"/>
          <c:extLst xmlns:c16r2="http://schemas.microsoft.com/office/drawing/2015/06/chart">
            <c:ext xmlns:c16="http://schemas.microsoft.com/office/drawing/2014/chart" uri="{C3380CC4-5D6E-409C-BE32-E72D297353CC}">
              <c16:uniqueId val="{00000003-727B-0746-932D-251FB3E702EC}"/>
            </c:ext>
          </c:extLst>
        </c:ser>
        <c:dLbls>
          <c:showLegendKey val="0"/>
          <c:showVal val="0"/>
          <c:showCatName val="0"/>
          <c:showSerName val="0"/>
          <c:showPercent val="0"/>
          <c:showBubbleSize val="0"/>
        </c:dLbls>
        <c:smooth val="0"/>
        <c:axId val="267417824"/>
        <c:axId val="284430080"/>
      </c:lineChart>
      <c:catAx>
        <c:axId val="267417824"/>
        <c:scaling>
          <c:orientation val="minMax"/>
        </c:scaling>
        <c:delete val="0"/>
        <c:axPos val="b"/>
        <c:numFmt formatCode="General" sourceLinked="1"/>
        <c:majorTickMark val="out"/>
        <c:minorTickMark val="none"/>
        <c:tickLblPos val="nextTo"/>
        <c:spPr>
          <a:noFill/>
          <a:ln w="9525" cap="flat" cmpd="sng" algn="ctr">
            <a:solidFill>
              <a:schemeClr val="tx1"/>
            </a:solidFill>
            <a:round/>
          </a:ln>
          <a:effectLst/>
        </c:spPr>
        <c:txPr>
          <a:bodyPr rot="-5400000" spcFirstLastPara="1" vertOverflow="ellipsis" vert="horz" wrap="square" anchor="ctr" anchorCtr="1"/>
          <a:lstStyle/>
          <a:p>
            <a:pPr>
              <a:defRPr sz="2400" b="0" i="0" u="none" strike="noStrike" kern="1200" baseline="0">
                <a:solidFill>
                  <a:schemeClr val="tx1"/>
                </a:solidFill>
                <a:latin typeface="Arial" charset="0"/>
                <a:ea typeface="Arial" charset="0"/>
                <a:cs typeface="Arial" charset="0"/>
              </a:defRPr>
            </a:pPr>
            <a:endParaRPr lang="en-US"/>
          </a:p>
        </c:txPr>
        <c:crossAx val="284430080"/>
        <c:crosses val="autoZero"/>
        <c:auto val="1"/>
        <c:lblAlgn val="ctr"/>
        <c:lblOffset val="100"/>
        <c:tickLblSkip val="5"/>
        <c:tickMarkSkip val="5"/>
        <c:noMultiLvlLbl val="0"/>
      </c:catAx>
      <c:valAx>
        <c:axId val="284430080"/>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Arial" charset="0"/>
                    <a:ea typeface="Arial" charset="0"/>
                    <a:cs typeface="Arial" charset="0"/>
                  </a:defRPr>
                </a:pPr>
                <a:r>
                  <a:rPr lang="en-US"/>
                  <a:t>Adoptions Registered</a:t>
                </a: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Arial" charset="0"/>
                  <a:ea typeface="Arial" charset="0"/>
                  <a:cs typeface="Arial" charset="0"/>
                </a:defRPr>
              </a:pPr>
              <a:endParaRPr lang="en-US"/>
            </a:p>
          </c:txPr>
        </c:title>
        <c:numFmt formatCode="General" sourceLinked="0"/>
        <c:majorTickMark val="none"/>
        <c:minorTickMark val="none"/>
        <c:tickLblPos val="nextTo"/>
        <c:spPr>
          <a:noFill/>
          <a:ln>
            <a:solidFill>
              <a:schemeClr val="tx1"/>
            </a:solidFill>
          </a:ln>
          <a:effectLst/>
        </c:spPr>
        <c:txPr>
          <a:bodyPr rot="-60000000" spcFirstLastPara="1" vertOverflow="ellipsis" vert="horz" wrap="square" anchor="ctr" anchorCtr="1"/>
          <a:lstStyle/>
          <a:p>
            <a:pPr>
              <a:defRPr sz="2400" b="0" i="0" u="none" strike="noStrike" kern="1200" baseline="0">
                <a:solidFill>
                  <a:schemeClr val="tx1"/>
                </a:solidFill>
                <a:latin typeface="Arial" charset="0"/>
                <a:ea typeface="Arial" charset="0"/>
                <a:cs typeface="Arial" charset="0"/>
              </a:defRPr>
            </a:pPr>
            <a:endParaRPr lang="en-US"/>
          </a:p>
        </c:txPr>
        <c:crossAx val="267417824"/>
        <c:crosses val="autoZero"/>
        <c:crossBetween val="between"/>
      </c:valAx>
      <c:spPr>
        <a:noFill/>
        <a:ln>
          <a:noFill/>
        </a:ln>
        <a:effectLst/>
      </c:spPr>
    </c:plotArea>
    <c:legend>
      <c:legendPos val="b"/>
      <c:legendEntry>
        <c:idx val="2"/>
        <c:delete val="1"/>
      </c:legendEntry>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charset="0"/>
              <a:ea typeface="Arial" charset="0"/>
              <a:cs typeface="Arial" charset="0"/>
            </a:defRPr>
          </a:pPr>
          <a:endParaRPr lang="en-US"/>
        </a:p>
      </c:txPr>
    </c:legend>
    <c:plotVisOnly val="1"/>
    <c:dispBlanksAs val="span"/>
    <c:showDLblsOverMax val="0"/>
  </c:chart>
  <c:spPr>
    <a:solidFill>
      <a:schemeClr val="bg1"/>
    </a:solidFill>
    <a:ln w="9525" cap="flat" cmpd="sng" algn="ctr">
      <a:noFill/>
      <a:round/>
    </a:ln>
    <a:effectLst/>
  </c:spPr>
  <c:txPr>
    <a:bodyPr/>
    <a:lstStyle/>
    <a:p>
      <a:pPr>
        <a:defRPr sz="2400">
          <a:solidFill>
            <a:schemeClr val="tx1"/>
          </a:solidFill>
          <a:latin typeface="Arial" charset="0"/>
          <a:ea typeface="Arial" charset="0"/>
          <a:cs typeface="Arial" charset="0"/>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2.tiff>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FF1F75-E712-EA4D-8BF7-9C041A1BD64C}" type="datetimeFigureOut">
              <a:rPr lang="en-US" smtClean="0"/>
              <a:t>5/9/18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A33971B-A9E9-F742-9A01-CB7CD4B28603}" type="slidenum">
              <a:rPr lang="en-US" smtClean="0"/>
              <a:t>‹#›</a:t>
            </a:fld>
            <a:endParaRPr lang="en-US"/>
          </a:p>
        </p:txBody>
      </p:sp>
    </p:spTree>
    <p:extLst>
      <p:ext uri="{BB962C8B-B14F-4D97-AF65-F5344CB8AC3E}">
        <p14:creationId xmlns:p14="http://schemas.microsoft.com/office/powerpoint/2010/main" val="709856479"/>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smtClean="0"/>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5ECD0AA2-09D5-7C46-AC81-EB421E1DE8E3}" type="datetimeFigureOut">
              <a:rPr lang="en-US" smtClean="0"/>
              <a:t>5/9/18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ECD0AA2-09D5-7C46-AC81-EB421E1DE8E3}" type="datetimeFigureOut">
              <a:rPr lang="en-US" smtClean="0"/>
              <a:t>5/9/18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ECD0AA2-09D5-7C46-AC81-EB421E1DE8E3}" type="datetimeFigureOut">
              <a:rPr lang="en-US" smtClean="0"/>
              <a:t>5/9/18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ECD0AA2-09D5-7C46-AC81-EB421E1DE8E3}" type="datetimeFigureOut">
              <a:rPr lang="en-US" smtClean="0"/>
              <a:t>5/9/18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smtClean="0"/>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ECD0AA2-09D5-7C46-AC81-EB421E1DE8E3}" type="datetimeFigureOut">
              <a:rPr lang="en-US" smtClean="0"/>
              <a:t>5/9/18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5ECD0AA2-09D5-7C46-AC81-EB421E1DE8E3}" type="datetimeFigureOut">
              <a:rPr lang="en-US" smtClean="0"/>
              <a:t>5/9/18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smtClean="0"/>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5ECD0AA2-09D5-7C46-AC81-EB421E1DE8E3}" type="datetimeFigureOut">
              <a:rPr lang="en-US" smtClean="0"/>
              <a:t>5/9/18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ECD0AA2-09D5-7C46-AC81-EB421E1DE8E3}" type="datetimeFigureOut">
              <a:rPr lang="en-US" smtClean="0"/>
              <a:t>5/9/18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CD0AA2-09D5-7C46-AC81-EB421E1DE8E3}" type="datetimeFigureOut">
              <a:rPr lang="en-US" smtClean="0"/>
              <a:t>5/9/18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CD0AA2-09D5-7C46-AC81-EB421E1DE8E3}" type="datetimeFigureOut">
              <a:rPr lang="en-US" smtClean="0"/>
              <a:t>5/9/18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ECD0AA2-09D5-7C46-AC81-EB421E1DE8E3}" type="datetimeFigureOut">
              <a:rPr lang="en-US" smtClean="0"/>
              <a:t>5/9/18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6EB6806-0E8C-1C49-956D-2BA88D02C086}"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5ECD0AA2-09D5-7C46-AC81-EB421E1DE8E3}" type="datetimeFigureOut">
              <a:rPr lang="en-US" smtClean="0"/>
              <a:t>5/9/18</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86EB6806-0E8C-1C49-956D-2BA88D02C086}" type="slidenum">
              <a:rPr lang="en-US" smtClean="0"/>
              <a:t>‹#›</a:t>
            </a:fld>
            <a:endParaRPr lang="en-US"/>
          </a:p>
        </p:txBody>
      </p:sp>
    </p:spTree>
    <p:extLst>
      <p:ext uri="{BB962C8B-B14F-4D97-AF65-F5344CB8AC3E}">
        <p14:creationId xmlns:p14="http://schemas.microsoft.com/office/powerpoint/2010/main" val="77208235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chart" Target="../charts/chart1.xml"/><Relationship Id="rId5" Type="http://schemas.openxmlformats.org/officeDocument/2006/relationships/image" Target="../media/image3.png"/><Relationship Id="rId6" Type="http://schemas.openxmlformats.org/officeDocument/2006/relationships/package" Target="../embeddings/Microsoft_Word_Document1.docx"/><Relationship Id="rId7" Type="http://schemas.openxmlformats.org/officeDocument/2006/relationships/image" Target="../media/image1.emf"/><Relationship Id="rId1" Type="http://schemas.openxmlformats.org/officeDocument/2006/relationships/vmlDrawing" Target="../drawings/vmlDrawing1.vml"/><Relationship Id="rId2"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 name="Rectangle 132"/>
          <p:cNvSpPr/>
          <p:nvPr/>
        </p:nvSpPr>
        <p:spPr>
          <a:xfrm>
            <a:off x="0" y="30905246"/>
            <a:ext cx="43891200" cy="2013155"/>
          </a:xfrm>
          <a:prstGeom prst="rect">
            <a:avLst/>
          </a:prstGeom>
          <a:solidFill>
            <a:schemeClr val="bg2">
              <a:lumMod val="90000"/>
            </a:schemeClr>
          </a:solidFill>
          <a:ln>
            <a:solidFill>
              <a:schemeClr val="bg2">
                <a:lumMod val="9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938503" y="392141"/>
            <a:ext cx="40014194" cy="3393822"/>
          </a:xfrm>
          <a:ln w="15875">
            <a:solidFill>
              <a:srgbClr val="941100"/>
            </a:solidFill>
          </a:ln>
        </p:spPr>
        <p:txBody>
          <a:bodyPr anchor="t">
            <a:normAutofit fontScale="90000"/>
          </a:bodyPr>
          <a:lstStyle/>
          <a:p>
            <a:pPr>
              <a:lnSpc>
                <a:spcPct val="150000"/>
              </a:lnSpc>
              <a:spcBef>
                <a:spcPts val="0"/>
              </a:spcBef>
              <a:spcAft>
                <a:spcPts val="1200"/>
              </a:spcAft>
            </a:pPr>
            <a:r>
              <a:rPr lang="en-US" sz="9000" dirty="0" smtClean="0">
                <a:latin typeface="Avenir Roman" charset="0"/>
                <a:ea typeface="Avenir Roman" charset="0"/>
                <a:cs typeface="Avenir Roman" charset="0"/>
              </a:rPr>
              <a:t>The Economics of Adult Adoption in Japan</a:t>
            </a:r>
            <a:r>
              <a:rPr lang="en-US" sz="6000" dirty="0" smtClean="0">
                <a:latin typeface="Avenir Roman" charset="0"/>
                <a:ea typeface="Avenir Roman" charset="0"/>
                <a:cs typeface="Avenir Roman" charset="0"/>
              </a:rPr>
              <a:t/>
            </a:r>
            <a:br>
              <a:rPr lang="en-US" sz="6000" dirty="0" smtClean="0">
                <a:latin typeface="Avenir Roman" charset="0"/>
                <a:ea typeface="Avenir Roman" charset="0"/>
                <a:cs typeface="Avenir Roman" charset="0"/>
              </a:rPr>
            </a:br>
            <a:r>
              <a:rPr lang="en-US" sz="6000" dirty="0" smtClean="0">
                <a:latin typeface="Avenir Book" charset="0"/>
                <a:ea typeface="Avenir Book" charset="0"/>
                <a:cs typeface="Avenir Book" charset="0"/>
              </a:rPr>
              <a:t>Morris Reeves,  Advisor: Steven </a:t>
            </a:r>
            <a:r>
              <a:rPr lang="en-US" sz="6000" dirty="0" err="1" smtClean="0">
                <a:latin typeface="Avenir Book" charset="0"/>
                <a:ea typeface="Avenir Book" charset="0"/>
                <a:cs typeface="Avenir Book" charset="0"/>
              </a:rPr>
              <a:t>Nafziger</a:t>
            </a:r>
            <a:r>
              <a:rPr lang="en-US" sz="6000" dirty="0" smtClean="0">
                <a:latin typeface="Avenir Book" charset="0"/>
                <a:ea typeface="Avenir Book" charset="0"/>
                <a:cs typeface="Avenir Book" charset="0"/>
              </a:rPr>
              <a:t> </a:t>
            </a:r>
            <a:r>
              <a:rPr lang="mr-IN" sz="6000" dirty="0" smtClean="0">
                <a:latin typeface="Avenir Book" charset="0"/>
                <a:ea typeface="Avenir Book" charset="0"/>
                <a:cs typeface="Avenir Book" charset="0"/>
              </a:rPr>
              <a:t>–</a:t>
            </a:r>
            <a:r>
              <a:rPr lang="en-US" sz="6000" dirty="0" smtClean="0">
                <a:latin typeface="Avenir Book" charset="0"/>
                <a:ea typeface="Avenir Book" charset="0"/>
                <a:cs typeface="Avenir Book" charset="0"/>
              </a:rPr>
              <a:t> May 2018 </a:t>
            </a:r>
            <a:r>
              <a:rPr lang="mr-IN" sz="6000" dirty="0" smtClean="0">
                <a:latin typeface="Avenir Book" charset="0"/>
                <a:ea typeface="Avenir Book" charset="0"/>
                <a:cs typeface="Avenir Book" charset="0"/>
              </a:rPr>
              <a:t>–</a:t>
            </a:r>
            <a:r>
              <a:rPr lang="en-US" sz="6000" dirty="0" smtClean="0">
                <a:latin typeface="Avenir Book" charset="0"/>
                <a:ea typeface="Avenir Book" charset="0"/>
                <a:cs typeface="Avenir Book" charset="0"/>
              </a:rPr>
              <a:t> Department of Economics, Williams College</a:t>
            </a:r>
            <a:endParaRPr lang="en-US" sz="6000" dirty="0">
              <a:latin typeface="Avenir Book" charset="0"/>
              <a:ea typeface="Avenir Book" charset="0"/>
              <a:cs typeface="Avenir Book" charset="0"/>
            </a:endParaRPr>
          </a:p>
        </p:txBody>
      </p:sp>
      <p:sp>
        <p:nvSpPr>
          <p:cNvPr id="3" name="Subtitle 2"/>
          <p:cNvSpPr>
            <a:spLocks noGrp="1"/>
          </p:cNvSpPr>
          <p:nvPr>
            <p:ph type="subTitle" idx="1"/>
          </p:nvPr>
        </p:nvSpPr>
        <p:spPr>
          <a:xfrm>
            <a:off x="1907102" y="5407361"/>
            <a:ext cx="12751060" cy="9016115"/>
          </a:xfrm>
          <a:ln>
            <a:solidFill>
              <a:schemeClr val="bg2">
                <a:lumMod val="50000"/>
              </a:schemeClr>
            </a:solidFill>
          </a:ln>
        </p:spPr>
        <p:txBody>
          <a:bodyPr wrap="square" lIns="90000">
            <a:noAutofit/>
          </a:bodyPr>
          <a:lstStyle/>
          <a:p>
            <a:pPr algn="l"/>
            <a:r>
              <a:rPr lang="en-US" sz="4000" i="1" dirty="0" smtClean="0">
                <a:latin typeface="Arial" charset="0"/>
                <a:ea typeface="Arial" charset="0"/>
                <a:cs typeface="Arial" charset="0"/>
              </a:rPr>
              <a:t>Why are so many adults adopted in Japan?</a:t>
            </a:r>
          </a:p>
          <a:p>
            <a:pPr algn="l"/>
            <a:r>
              <a:rPr lang="en-US" sz="2800" dirty="0" smtClean="0">
                <a:latin typeface="Arial" charset="0"/>
                <a:ea typeface="Arial" charset="0"/>
                <a:cs typeface="Arial" charset="0"/>
              </a:rPr>
              <a:t>Over 35% of the 31,275 adoptions in Japan between January and April of 2010 were of adults, defined as those twenty years old or above in Japan.</a:t>
            </a:r>
            <a:r>
              <a:rPr lang="en-US" sz="2800" baseline="30000" dirty="0" smtClean="0">
                <a:latin typeface="Arial" charset="0"/>
                <a:ea typeface="Arial" charset="0"/>
                <a:cs typeface="Arial" charset="0"/>
              </a:rPr>
              <a:t>1</a:t>
            </a:r>
            <a:r>
              <a:rPr lang="en-US" sz="2800" dirty="0" smtClean="0">
                <a:latin typeface="Arial" charset="0"/>
                <a:ea typeface="Arial" charset="0"/>
                <a:cs typeface="Arial" charset="0"/>
              </a:rPr>
              <a:t> In contrast, adult adoption is infrequent in the United States, comprising less than 1% of adoptions.</a:t>
            </a:r>
            <a:r>
              <a:rPr lang="en-US" sz="2800" baseline="30000" dirty="0" smtClean="0">
                <a:latin typeface="Arial" charset="0"/>
                <a:ea typeface="Arial" charset="0"/>
                <a:cs typeface="Arial" charset="0"/>
              </a:rPr>
              <a:t>2</a:t>
            </a:r>
            <a:endParaRPr lang="en-US" sz="2800" dirty="0" smtClean="0">
              <a:latin typeface="Arial" charset="0"/>
              <a:ea typeface="Arial" charset="0"/>
              <a:cs typeface="Arial" charset="0"/>
            </a:endParaRPr>
          </a:p>
          <a:p>
            <a:pPr algn="l"/>
            <a:r>
              <a:rPr lang="en-US" sz="2800" dirty="0" smtClean="0">
                <a:latin typeface="Arial" charset="0"/>
                <a:ea typeface="Arial" charset="0"/>
                <a:cs typeface="Arial" charset="0"/>
              </a:rPr>
              <a:t>While several anthropological, legal, and historical accounts of adult adoption in Japan exist, much of this literature emphasizes the importance of the family line and kinship in Japan. The </a:t>
            </a:r>
            <a:r>
              <a:rPr lang="en-US" sz="2800" dirty="0">
                <a:latin typeface="Arial" charset="0"/>
                <a:ea typeface="Arial" charset="0"/>
                <a:cs typeface="Arial" charset="0"/>
              </a:rPr>
              <a:t>persistence of adult adoption in </a:t>
            </a:r>
            <a:r>
              <a:rPr lang="en-US" sz="2800" dirty="0" smtClean="0">
                <a:latin typeface="Arial" charset="0"/>
                <a:ea typeface="Arial" charset="0"/>
                <a:cs typeface="Arial" charset="0"/>
              </a:rPr>
              <a:t>postwar Japan in the </a:t>
            </a:r>
            <a:r>
              <a:rPr lang="en-US" sz="2800" dirty="0">
                <a:latin typeface="Arial" charset="0"/>
                <a:ea typeface="Arial" charset="0"/>
                <a:cs typeface="Arial" charset="0"/>
              </a:rPr>
              <a:t>face of changing social attitudes, urbanization, and rapid economic </a:t>
            </a:r>
            <a:r>
              <a:rPr lang="en-US" sz="2800" dirty="0" smtClean="0">
                <a:latin typeface="Arial" charset="0"/>
                <a:ea typeface="Arial" charset="0"/>
                <a:cs typeface="Arial" charset="0"/>
              </a:rPr>
              <a:t>growth raises </a:t>
            </a:r>
            <a:r>
              <a:rPr lang="en-US" sz="2800" dirty="0">
                <a:latin typeface="Arial" charset="0"/>
                <a:ea typeface="Arial" charset="0"/>
                <a:cs typeface="Arial" charset="0"/>
              </a:rPr>
              <a:t>the question of whether adult adoption has persisted in spite of, or because of, its purported traditionalism</a:t>
            </a:r>
            <a:r>
              <a:rPr lang="en-US" sz="2800" dirty="0" smtClean="0">
                <a:latin typeface="Arial" charset="0"/>
                <a:ea typeface="Arial" charset="0"/>
                <a:cs typeface="Arial" charset="0"/>
              </a:rPr>
              <a:t>.</a:t>
            </a:r>
          </a:p>
          <a:p>
            <a:pPr algn="l"/>
            <a:r>
              <a:rPr lang="en-US" sz="2800" dirty="0" smtClean="0">
                <a:latin typeface="Arial" charset="0"/>
                <a:ea typeface="Arial" charset="0"/>
                <a:cs typeface="Arial" charset="0"/>
              </a:rPr>
              <a:t>I explore why adopters and adult adoptees choose to voluntarily enter adoptive relationships through a framework that describes the demand and supply of adoption as endogenous to economic conditions.</a:t>
            </a:r>
            <a:r>
              <a:rPr lang="en-US" sz="2800" dirty="0">
                <a:latin typeface="Arial" charset="0"/>
                <a:ea typeface="Arial" charset="0"/>
                <a:cs typeface="Arial" charset="0"/>
              </a:rPr>
              <a:t> This economic perspective is increasingly relevant as changes in the way heirs are taxed have taken place in Japan in recent years, including the 1988 Inheritance Tax Act and the 2013 Tax Reform, and as cases of fraud involving adult adoption have subjected the purpose of adult adoption to greater </a:t>
            </a:r>
            <a:r>
              <a:rPr lang="en-US" sz="2800" dirty="0" smtClean="0">
                <a:latin typeface="Arial" charset="0"/>
                <a:ea typeface="Arial" charset="0"/>
                <a:cs typeface="Arial" charset="0"/>
              </a:rPr>
              <a:t>scrutiny.</a:t>
            </a:r>
            <a:r>
              <a:rPr lang="en-US" sz="2800" baseline="30000" dirty="0" smtClean="0">
                <a:latin typeface="Arial" charset="0"/>
                <a:ea typeface="Arial" charset="0"/>
                <a:cs typeface="Arial" charset="0"/>
              </a:rPr>
              <a:t>3</a:t>
            </a:r>
            <a:r>
              <a:rPr lang="en-US" sz="2800" dirty="0" smtClean="0">
                <a:latin typeface="Arial" charset="0"/>
                <a:ea typeface="Arial" charset="0"/>
                <a:cs typeface="Arial" charset="0"/>
              </a:rPr>
              <a:t> </a:t>
            </a:r>
          </a:p>
        </p:txBody>
      </p:sp>
      <p:sp>
        <p:nvSpPr>
          <p:cNvPr id="4" name="Subtitle 2"/>
          <p:cNvSpPr txBox="1">
            <a:spLocks/>
          </p:cNvSpPr>
          <p:nvPr/>
        </p:nvSpPr>
        <p:spPr>
          <a:xfrm>
            <a:off x="1906819" y="16001179"/>
            <a:ext cx="12747315" cy="14605821"/>
          </a:xfrm>
          <a:prstGeom prst="rect">
            <a:avLst/>
          </a:prstGeom>
          <a:ln>
            <a:solidFill>
              <a:schemeClr val="bg2">
                <a:lumMod val="50000"/>
              </a:schemeClr>
            </a:solidFill>
          </a:ln>
        </p:spPr>
        <p:txBody>
          <a:bodyPr vert="horz" lIns="91440" tIns="45720" rIns="91440" bIns="45720" rtlCol="0">
            <a:noAutofit/>
          </a:bodyPr>
          <a:lstStyle>
            <a:lvl1pPr marL="0" indent="0" algn="ctr" defTabSz="4389120" rtl="0" eaLnBrk="1" latinLnBrk="0" hangingPunct="1">
              <a:lnSpc>
                <a:spcPct val="90000"/>
              </a:lnSpc>
              <a:spcBef>
                <a:spcPts val="4800"/>
              </a:spcBef>
              <a:buFont typeface="Arial" panose="020B0604020202020204" pitchFamily="34" charset="0"/>
              <a:buNone/>
              <a:defRPr sz="11520" kern="1200">
                <a:solidFill>
                  <a:schemeClr val="tx1"/>
                </a:solidFill>
                <a:latin typeface="+mn-lt"/>
                <a:ea typeface="+mn-ea"/>
                <a:cs typeface="+mn-cs"/>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pPr algn="l"/>
            <a:r>
              <a:rPr lang="en-US" sz="4000" i="1" dirty="0" smtClean="0">
                <a:latin typeface="Arial" charset="0"/>
                <a:ea typeface="Arial" charset="0"/>
                <a:cs typeface="Arial" charset="0"/>
              </a:rPr>
              <a:t>Is adult adoption unique to Japan</a:t>
            </a:r>
            <a:r>
              <a:rPr lang="en-US" sz="4000" i="1" dirty="0">
                <a:latin typeface="Arial" charset="0"/>
                <a:ea typeface="Arial" charset="0"/>
                <a:cs typeface="Arial" charset="0"/>
              </a:rPr>
              <a:t>?</a:t>
            </a:r>
          </a:p>
          <a:p>
            <a:pPr algn="l"/>
            <a:r>
              <a:rPr lang="en-US" sz="2800" dirty="0" smtClean="0">
                <a:latin typeface="Arial" charset="0"/>
                <a:ea typeface="Arial" charset="0"/>
                <a:cs typeface="Arial" charset="0"/>
              </a:rPr>
              <a:t>Adult adoption was officially recognized in Japan at least as early as the seventeenth century; </a:t>
            </a:r>
            <a:r>
              <a:rPr lang="en-US" sz="2800" dirty="0" err="1" smtClean="0">
                <a:latin typeface="Arial" charset="0"/>
                <a:ea typeface="Arial" charset="0"/>
                <a:cs typeface="Arial" charset="0"/>
              </a:rPr>
              <a:t>coresident</a:t>
            </a:r>
            <a:r>
              <a:rPr lang="en-US" sz="2800" dirty="0" smtClean="0">
                <a:latin typeface="Arial" charset="0"/>
                <a:ea typeface="Arial" charset="0"/>
                <a:cs typeface="Arial" charset="0"/>
              </a:rPr>
              <a:t> heirs played an important economic role in the household for farm and fishing labor, continued access to samurai stipends, and managerial roles in merchant families.</a:t>
            </a:r>
            <a:r>
              <a:rPr lang="en-US" sz="2800" baseline="30000" dirty="0" smtClean="0">
                <a:latin typeface="Arial" charset="0"/>
                <a:ea typeface="Arial" charset="0"/>
                <a:cs typeface="Arial" charset="0"/>
              </a:rPr>
              <a:t>4</a:t>
            </a:r>
            <a:r>
              <a:rPr lang="en-US" sz="2800" dirty="0" smtClean="0">
                <a:latin typeface="Arial" charset="0"/>
                <a:ea typeface="Arial" charset="0"/>
                <a:cs typeface="Arial" charset="0"/>
              </a:rPr>
              <a:t> Yet the primary purpose of adoption in ancient Rome, France, and Germany was similarly for heirs. Adult adoption was formally legalized and acknowledged prior to full child adoption in several Western European countries, including France (1804), and Italy (1865).</a:t>
            </a:r>
            <a:r>
              <a:rPr lang="en-US" sz="2800" baseline="30000" dirty="0">
                <a:latin typeface="Arial" charset="0"/>
                <a:ea typeface="Arial" charset="0"/>
                <a:cs typeface="Arial" charset="0"/>
              </a:rPr>
              <a:t> </a:t>
            </a:r>
            <a:r>
              <a:rPr lang="en-US" sz="2800" dirty="0" smtClean="0">
                <a:latin typeface="Arial" charset="0"/>
                <a:ea typeface="Arial" charset="0"/>
                <a:cs typeface="Arial" charset="0"/>
              </a:rPr>
              <a:t>Similarly, in the U.S., child adoption gained broad social acceptance only in the late 1940s.</a:t>
            </a:r>
            <a:r>
              <a:rPr lang="en-US" sz="2800" baseline="30000" dirty="0">
                <a:latin typeface="Arial" charset="0"/>
                <a:ea typeface="Arial" charset="0"/>
                <a:cs typeface="Arial" charset="0"/>
              </a:rPr>
              <a:t>5</a:t>
            </a:r>
            <a:endParaRPr lang="en-US" sz="2800" dirty="0" smtClean="0">
              <a:latin typeface="Arial" charset="0"/>
              <a:ea typeface="Arial" charset="0"/>
              <a:cs typeface="Arial" charset="0"/>
            </a:endParaRPr>
          </a:p>
          <a:p>
            <a:pPr algn="l"/>
            <a:r>
              <a:rPr lang="en-US" sz="4000" i="1" dirty="0" smtClean="0">
                <a:latin typeface="Arial" charset="0"/>
                <a:ea typeface="Arial" charset="0"/>
                <a:cs typeface="Arial" charset="0"/>
              </a:rPr>
              <a:t>How has the adult adoption rate changed over time?</a:t>
            </a:r>
            <a:endParaRPr lang="en-US" sz="4000" i="1" dirty="0">
              <a:latin typeface="Arial" charset="0"/>
              <a:ea typeface="Arial" charset="0"/>
              <a:cs typeface="Arial" charset="0"/>
            </a:endParaRPr>
          </a:p>
          <a:p>
            <a:pPr algn="l"/>
            <a:r>
              <a:rPr lang="en-US" sz="2800" dirty="0">
                <a:latin typeface="Arial" charset="0"/>
                <a:ea typeface="Arial" charset="0"/>
                <a:cs typeface="Arial" charset="0"/>
              </a:rPr>
              <a:t>T</a:t>
            </a:r>
            <a:r>
              <a:rPr lang="en-US" sz="2800" dirty="0" smtClean="0">
                <a:latin typeface="Arial" charset="0"/>
                <a:ea typeface="Arial" charset="0"/>
                <a:cs typeface="Arial" charset="0"/>
              </a:rPr>
              <a:t>he </a:t>
            </a:r>
            <a:r>
              <a:rPr lang="en-US" sz="2800" dirty="0">
                <a:latin typeface="Arial" charset="0"/>
                <a:ea typeface="Arial" charset="0"/>
                <a:cs typeface="Arial" charset="0"/>
              </a:rPr>
              <a:t>adult adoption rate is not as high as </a:t>
            </a:r>
            <a:r>
              <a:rPr lang="en-US" sz="2800" dirty="0" smtClean="0">
                <a:latin typeface="Arial" charset="0"/>
                <a:ea typeface="Arial" charset="0"/>
                <a:cs typeface="Arial" charset="0"/>
              </a:rPr>
              <a:t>the 98% figure cited in the majority of news articles on adult adoption in Japan; available statistics on the adult adoption rate from </a:t>
            </a:r>
            <a:r>
              <a:rPr lang="en-US" sz="2800" dirty="0" err="1" smtClean="0">
                <a:latin typeface="Arial" charset="0"/>
                <a:ea typeface="Arial" charset="0"/>
                <a:cs typeface="Arial" charset="0"/>
              </a:rPr>
              <a:t>Yamahata</a:t>
            </a:r>
            <a:r>
              <a:rPr lang="en-US" sz="2800" dirty="0" smtClean="0">
                <a:latin typeface="Arial" charset="0"/>
                <a:ea typeface="Arial" charset="0"/>
                <a:cs typeface="Arial" charset="0"/>
              </a:rPr>
              <a:t> (1957), Tanaka and Miura (1983) and the Ministry of Justice (2010) suggest that the adult adoption rate in Japan has declined from 67% of all adoptions to 38% since the 1980s.</a:t>
            </a:r>
            <a:r>
              <a:rPr lang="en-US" sz="2800" baseline="30000" dirty="0">
                <a:latin typeface="Arial" charset="0"/>
                <a:ea typeface="Arial" charset="0"/>
                <a:cs typeface="Arial" charset="0"/>
              </a:rPr>
              <a:t>6</a:t>
            </a:r>
            <a:r>
              <a:rPr lang="en-US" sz="2800" dirty="0" smtClean="0">
                <a:latin typeface="Arial" charset="0"/>
                <a:ea typeface="Arial" charset="0"/>
                <a:cs typeface="Arial" charset="0"/>
              </a:rPr>
              <a:t> The 98% figure cited is the proportion of adoptions which do not require the permission of the family court, but this includes adoptions of related descendants who are minors.</a:t>
            </a:r>
            <a:endParaRPr lang="en-US" sz="2800" dirty="0">
              <a:latin typeface="Arial" charset="0"/>
              <a:ea typeface="Arial" charset="0"/>
              <a:cs typeface="Arial" charset="0"/>
            </a:endParaRPr>
          </a:p>
          <a:p>
            <a:pPr algn="l"/>
            <a:endParaRPr lang="en-US" sz="2800" dirty="0">
              <a:latin typeface="Arial" charset="0"/>
              <a:ea typeface="Arial" charset="0"/>
              <a:cs typeface="Arial" charset="0"/>
            </a:endParaRPr>
          </a:p>
        </p:txBody>
      </p:sp>
      <p:sp>
        <p:nvSpPr>
          <p:cNvPr id="5" name="Subtitle 2"/>
          <p:cNvSpPr txBox="1">
            <a:spLocks/>
          </p:cNvSpPr>
          <p:nvPr/>
        </p:nvSpPr>
        <p:spPr>
          <a:xfrm>
            <a:off x="15342281" y="26918357"/>
            <a:ext cx="12934138" cy="4179228"/>
          </a:xfrm>
          <a:prstGeom prst="rect">
            <a:avLst/>
          </a:prstGeom>
        </p:spPr>
        <p:txBody>
          <a:bodyPr vert="horz" wrap="square" lIns="91440" tIns="45720" rIns="91440" bIns="45720" rtlCol="0">
            <a:noAutofit/>
          </a:bodyPr>
          <a:lstStyle>
            <a:lvl1pPr marL="0" indent="0" algn="ctr" defTabSz="4389120" rtl="0" eaLnBrk="1" latinLnBrk="0" hangingPunct="1">
              <a:lnSpc>
                <a:spcPct val="90000"/>
              </a:lnSpc>
              <a:spcBef>
                <a:spcPts val="4800"/>
              </a:spcBef>
              <a:buFont typeface="Arial" panose="020B0604020202020204" pitchFamily="34" charset="0"/>
              <a:buNone/>
              <a:defRPr sz="11520" kern="1200">
                <a:solidFill>
                  <a:schemeClr val="tx1"/>
                </a:solidFill>
                <a:latin typeface="+mn-lt"/>
                <a:ea typeface="+mn-ea"/>
                <a:cs typeface="+mn-cs"/>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pPr marL="457200" algn="l">
              <a:lnSpc>
                <a:spcPct val="100000"/>
              </a:lnSpc>
              <a:spcBef>
                <a:spcPts val="0"/>
              </a:spcBef>
              <a:spcAft>
                <a:spcPts val="0"/>
              </a:spcAft>
            </a:pPr>
            <a:r>
              <a:rPr lang="en-US" sz="2800" dirty="0" smtClean="0">
                <a:latin typeface="Arial" charset="0"/>
                <a:ea typeface="Arial" charset="0"/>
                <a:cs typeface="Arial" charset="0"/>
              </a:rPr>
              <a:t>These factors motivate the following specification:</a:t>
            </a:r>
          </a:p>
          <a:p>
            <a:pPr marL="457200" algn="l">
              <a:lnSpc>
                <a:spcPct val="100000"/>
              </a:lnSpc>
              <a:spcBef>
                <a:spcPts val="0"/>
              </a:spcBef>
              <a:spcAft>
                <a:spcPts val="0"/>
              </a:spcAft>
            </a:pPr>
            <a:endParaRPr lang="en-US" sz="2800" dirty="0">
              <a:latin typeface="Arial" charset="0"/>
              <a:ea typeface="Arial" charset="0"/>
              <a:cs typeface="Arial" charset="0"/>
            </a:endParaRPr>
          </a:p>
          <a:p>
            <a:pPr marL="457200" algn="l">
              <a:lnSpc>
                <a:spcPct val="100000"/>
              </a:lnSpc>
              <a:spcBef>
                <a:spcPts val="0"/>
              </a:spcBef>
              <a:spcAft>
                <a:spcPts val="0"/>
              </a:spcAft>
            </a:pPr>
            <a:r>
              <a:rPr lang="en-US" sz="2800" dirty="0" err="1" smtClean="0">
                <a:latin typeface="Arial" charset="0"/>
                <a:ea typeface="Arial" charset="0"/>
                <a:cs typeface="Arial" charset="0"/>
              </a:rPr>
              <a:t>Adoptions</a:t>
            </a:r>
            <a:r>
              <a:rPr lang="en-US" sz="2800" baseline="-25000" dirty="0" err="1" smtClean="0">
                <a:latin typeface="Arial" charset="0"/>
                <a:ea typeface="Arial" charset="0"/>
                <a:cs typeface="Arial" charset="0"/>
              </a:rPr>
              <a:t>it</a:t>
            </a:r>
            <a:r>
              <a:rPr lang="en-US" sz="2800" baseline="-25000" dirty="0" smtClean="0">
                <a:latin typeface="Arial" charset="0"/>
                <a:ea typeface="Arial" charset="0"/>
                <a:cs typeface="Arial" charset="0"/>
              </a:rPr>
              <a:t> </a:t>
            </a:r>
            <a:r>
              <a:rPr lang="en-US" sz="2800" dirty="0">
                <a:latin typeface="Arial" charset="0"/>
                <a:ea typeface="Arial" charset="0"/>
                <a:cs typeface="Arial" charset="0"/>
              </a:rPr>
              <a:t>=  </a:t>
            </a:r>
            <a:r>
              <a:rPr lang="en-US" sz="2800" dirty="0">
                <a:solidFill>
                  <a:srgbClr val="222222"/>
                </a:solidFill>
                <a:latin typeface="Arial" charset="0"/>
                <a:ea typeface="Arial" charset="0"/>
                <a:cs typeface="Arial" charset="0"/>
              </a:rPr>
              <a:t>β</a:t>
            </a:r>
            <a:r>
              <a:rPr lang="en-US" sz="2800" baseline="-25000" dirty="0">
                <a:solidFill>
                  <a:srgbClr val="222222"/>
                </a:solidFill>
                <a:latin typeface="Arial" charset="0"/>
                <a:ea typeface="Arial" charset="0"/>
                <a:cs typeface="Arial" charset="0"/>
              </a:rPr>
              <a:t>1</a:t>
            </a:r>
            <a:r>
              <a:rPr lang="en-US" sz="2800" dirty="0">
                <a:solidFill>
                  <a:srgbClr val="222222"/>
                </a:solidFill>
                <a:latin typeface="Arial" charset="0"/>
                <a:ea typeface="Arial" charset="0"/>
                <a:cs typeface="Arial" charset="0"/>
              </a:rPr>
              <a:t> (Elderly Self-Employed)</a:t>
            </a:r>
            <a:r>
              <a:rPr lang="en-US" sz="2800" baseline="-25000" dirty="0">
                <a:solidFill>
                  <a:srgbClr val="222222"/>
                </a:solidFill>
                <a:latin typeface="Arial" charset="0"/>
                <a:ea typeface="Arial" charset="0"/>
                <a:cs typeface="Arial" charset="0"/>
              </a:rPr>
              <a:t>it </a:t>
            </a:r>
            <a:r>
              <a:rPr lang="en-US" sz="2800" dirty="0">
                <a:solidFill>
                  <a:srgbClr val="222222"/>
                </a:solidFill>
                <a:latin typeface="Arial" charset="0"/>
                <a:ea typeface="Arial" charset="0"/>
                <a:cs typeface="Arial" charset="0"/>
              </a:rPr>
              <a:t>+ β</a:t>
            </a:r>
            <a:r>
              <a:rPr lang="en-US" sz="2800" baseline="-25000" dirty="0">
                <a:solidFill>
                  <a:srgbClr val="222222"/>
                </a:solidFill>
                <a:latin typeface="Arial" charset="0"/>
                <a:ea typeface="Arial" charset="0"/>
                <a:cs typeface="Arial" charset="0"/>
              </a:rPr>
              <a:t>2 </a:t>
            </a:r>
            <a:r>
              <a:rPr lang="en-US" sz="2800" dirty="0" smtClean="0">
                <a:solidFill>
                  <a:srgbClr val="222222"/>
                </a:solidFill>
                <a:latin typeface="Arial" charset="0"/>
                <a:ea typeface="Arial" charset="0"/>
                <a:cs typeface="Arial" charset="0"/>
              </a:rPr>
              <a:t>(High Income)</a:t>
            </a:r>
            <a:r>
              <a:rPr lang="en-US" sz="2800" baseline="-25000" dirty="0" smtClean="0">
                <a:solidFill>
                  <a:srgbClr val="222222"/>
                </a:solidFill>
                <a:latin typeface="Arial" charset="0"/>
                <a:ea typeface="Arial" charset="0"/>
                <a:cs typeface="Arial" charset="0"/>
              </a:rPr>
              <a:t>it</a:t>
            </a:r>
            <a:r>
              <a:rPr lang="en-US" sz="2800" dirty="0" smtClean="0">
                <a:solidFill>
                  <a:srgbClr val="222222"/>
                </a:solidFill>
                <a:latin typeface="Arial" charset="0"/>
                <a:ea typeface="Arial" charset="0"/>
                <a:cs typeface="Arial" charset="0"/>
              </a:rPr>
              <a:t>   + β</a:t>
            </a:r>
            <a:r>
              <a:rPr lang="en-US" sz="2800" baseline="-25000" dirty="0" smtClean="0">
                <a:solidFill>
                  <a:srgbClr val="222222"/>
                </a:solidFill>
                <a:latin typeface="Arial" charset="0"/>
                <a:ea typeface="Arial" charset="0"/>
                <a:cs typeface="Arial" charset="0"/>
              </a:rPr>
              <a:t>3</a:t>
            </a:r>
            <a:r>
              <a:rPr lang="en-US" sz="2800" dirty="0" smtClean="0">
                <a:solidFill>
                  <a:srgbClr val="222222"/>
                </a:solidFill>
                <a:latin typeface="Arial" charset="0"/>
                <a:ea typeface="Arial" charset="0"/>
                <a:cs typeface="Arial" charset="0"/>
              </a:rPr>
              <a:t> </a:t>
            </a:r>
            <a:r>
              <a:rPr lang="en-US" sz="2800" dirty="0">
                <a:solidFill>
                  <a:srgbClr val="222222"/>
                </a:solidFill>
                <a:latin typeface="Arial" charset="0"/>
                <a:ea typeface="Arial" charset="0"/>
                <a:cs typeface="Arial" charset="0"/>
              </a:rPr>
              <a:t>(Elderly  </a:t>
            </a:r>
            <a:endParaRPr lang="en-US" sz="2800" dirty="0" smtClean="0">
              <a:solidFill>
                <a:srgbClr val="222222"/>
              </a:solidFill>
              <a:latin typeface="Arial" charset="0"/>
              <a:ea typeface="Arial" charset="0"/>
              <a:cs typeface="Arial" charset="0"/>
            </a:endParaRPr>
          </a:p>
          <a:p>
            <a:pPr marL="457200" algn="l">
              <a:lnSpc>
                <a:spcPct val="100000"/>
              </a:lnSpc>
              <a:spcBef>
                <a:spcPts val="0"/>
              </a:spcBef>
              <a:spcAft>
                <a:spcPts val="0"/>
              </a:spcAft>
            </a:pPr>
            <a:r>
              <a:rPr lang="en-US" sz="2800" dirty="0">
                <a:solidFill>
                  <a:srgbClr val="222222"/>
                </a:solidFill>
                <a:latin typeface="Arial" charset="0"/>
                <a:ea typeface="Arial" charset="0"/>
                <a:cs typeface="Arial" charset="0"/>
              </a:rPr>
              <a:t> </a:t>
            </a:r>
            <a:r>
              <a:rPr lang="en-US" sz="2800" dirty="0" smtClean="0">
                <a:solidFill>
                  <a:srgbClr val="222222"/>
                </a:solidFill>
                <a:latin typeface="Arial" charset="0"/>
                <a:ea typeface="Arial" charset="0"/>
                <a:cs typeface="Arial" charset="0"/>
              </a:rPr>
              <a:t>                     Care Services)</a:t>
            </a:r>
            <a:r>
              <a:rPr lang="en-US" sz="2800" baseline="-25000" dirty="0" smtClean="0">
                <a:solidFill>
                  <a:srgbClr val="222222"/>
                </a:solidFill>
                <a:latin typeface="Arial" charset="0"/>
                <a:ea typeface="Arial" charset="0"/>
                <a:cs typeface="Arial" charset="0"/>
              </a:rPr>
              <a:t>it</a:t>
            </a:r>
            <a:r>
              <a:rPr lang="en-US" sz="2800" dirty="0" smtClean="0">
                <a:solidFill>
                  <a:srgbClr val="222222"/>
                </a:solidFill>
                <a:latin typeface="Arial" charset="0"/>
                <a:ea typeface="Arial" charset="0"/>
                <a:cs typeface="Arial" charset="0"/>
              </a:rPr>
              <a:t> + </a:t>
            </a:r>
            <a:r>
              <a:rPr lang="en-US" sz="2800" dirty="0">
                <a:solidFill>
                  <a:srgbClr val="222222"/>
                </a:solidFill>
                <a:latin typeface="Arial" charset="0"/>
                <a:ea typeface="Arial" charset="0"/>
                <a:cs typeface="Arial" charset="0"/>
              </a:rPr>
              <a:t>β</a:t>
            </a:r>
            <a:r>
              <a:rPr lang="en-US" sz="2800" baseline="-25000" dirty="0">
                <a:solidFill>
                  <a:srgbClr val="222222"/>
                </a:solidFill>
                <a:latin typeface="Arial" charset="0"/>
                <a:ea typeface="Arial" charset="0"/>
                <a:cs typeface="Arial" charset="0"/>
              </a:rPr>
              <a:t>4</a:t>
            </a:r>
            <a:r>
              <a:rPr lang="en-US" sz="2800" dirty="0">
                <a:solidFill>
                  <a:srgbClr val="222222"/>
                </a:solidFill>
                <a:latin typeface="Arial" charset="0"/>
                <a:ea typeface="Arial" charset="0"/>
                <a:cs typeface="Arial" charset="0"/>
              </a:rPr>
              <a:t> (Elderly)</a:t>
            </a:r>
            <a:r>
              <a:rPr lang="en-US" sz="2800" baseline="-25000" dirty="0">
                <a:solidFill>
                  <a:srgbClr val="222222"/>
                </a:solidFill>
                <a:latin typeface="Arial" charset="0"/>
                <a:ea typeface="Arial" charset="0"/>
                <a:cs typeface="Arial" charset="0"/>
              </a:rPr>
              <a:t>it</a:t>
            </a:r>
            <a:r>
              <a:rPr lang="en-US" sz="2800" dirty="0">
                <a:solidFill>
                  <a:srgbClr val="222222"/>
                </a:solidFill>
                <a:latin typeface="Arial" charset="0"/>
                <a:ea typeface="Arial" charset="0"/>
                <a:cs typeface="Arial" charset="0"/>
              </a:rPr>
              <a:t>  </a:t>
            </a:r>
            <a:r>
              <a:rPr lang="en-US" sz="2800" dirty="0" smtClean="0">
                <a:solidFill>
                  <a:srgbClr val="222222"/>
                </a:solidFill>
                <a:latin typeface="Arial" charset="0"/>
                <a:ea typeface="Arial" charset="0"/>
                <a:cs typeface="Arial" charset="0"/>
              </a:rPr>
              <a:t>+ β</a:t>
            </a:r>
            <a:r>
              <a:rPr lang="en-US" sz="2800" baseline="-25000" dirty="0" smtClean="0">
                <a:solidFill>
                  <a:srgbClr val="222222"/>
                </a:solidFill>
                <a:latin typeface="Arial" charset="0"/>
                <a:ea typeface="Arial" charset="0"/>
                <a:cs typeface="Arial" charset="0"/>
              </a:rPr>
              <a:t>5</a:t>
            </a:r>
            <a:r>
              <a:rPr lang="en-US" sz="2800" dirty="0" smtClean="0">
                <a:solidFill>
                  <a:srgbClr val="222222"/>
                </a:solidFill>
                <a:latin typeface="Arial" charset="0"/>
                <a:ea typeface="Arial" charset="0"/>
                <a:cs typeface="Arial" charset="0"/>
              </a:rPr>
              <a:t> </a:t>
            </a:r>
            <a:r>
              <a:rPr lang="en-US" sz="2800" dirty="0">
                <a:solidFill>
                  <a:srgbClr val="222222"/>
                </a:solidFill>
                <a:latin typeface="Arial" charset="0"/>
                <a:ea typeface="Arial" charset="0"/>
                <a:cs typeface="Arial" charset="0"/>
              </a:rPr>
              <a:t>(Primary Industry)</a:t>
            </a:r>
            <a:r>
              <a:rPr lang="en-US" sz="2800" baseline="-25000" dirty="0">
                <a:solidFill>
                  <a:srgbClr val="222222"/>
                </a:solidFill>
                <a:latin typeface="Arial" charset="0"/>
                <a:ea typeface="Arial" charset="0"/>
                <a:cs typeface="Arial" charset="0"/>
              </a:rPr>
              <a:t>it </a:t>
            </a:r>
            <a:r>
              <a:rPr lang="en-US" sz="2800" dirty="0">
                <a:solidFill>
                  <a:srgbClr val="222222"/>
                </a:solidFill>
                <a:latin typeface="Arial" charset="0"/>
                <a:ea typeface="Arial" charset="0"/>
                <a:cs typeface="Arial" charset="0"/>
              </a:rPr>
              <a:t>+ </a:t>
            </a:r>
            <a:r>
              <a:rPr lang="el-GR" sz="2800" dirty="0">
                <a:solidFill>
                  <a:srgbClr val="222222"/>
                </a:solidFill>
                <a:latin typeface="Arial" charset="0"/>
                <a:ea typeface="Arial" charset="0"/>
                <a:cs typeface="Arial" charset="0"/>
              </a:rPr>
              <a:t>λ</a:t>
            </a:r>
            <a:r>
              <a:rPr lang="en-US" sz="2800" baseline="-25000" dirty="0">
                <a:solidFill>
                  <a:srgbClr val="222222"/>
                </a:solidFill>
                <a:latin typeface="Arial" charset="0"/>
                <a:ea typeface="Arial" charset="0"/>
                <a:cs typeface="Arial" charset="0"/>
              </a:rPr>
              <a:t>t </a:t>
            </a:r>
            <a:r>
              <a:rPr lang="en-US" sz="2800" dirty="0">
                <a:solidFill>
                  <a:srgbClr val="222222"/>
                </a:solidFill>
                <a:latin typeface="Arial" charset="0"/>
                <a:ea typeface="Arial" charset="0"/>
                <a:cs typeface="Arial" charset="0"/>
              </a:rPr>
              <a:t>+ </a:t>
            </a:r>
            <a:r>
              <a:rPr lang="en-US" sz="2800" dirty="0" err="1" smtClean="0">
                <a:solidFill>
                  <a:srgbClr val="222222"/>
                </a:solidFill>
                <a:latin typeface="Arial" charset="0"/>
                <a:ea typeface="Arial" charset="0"/>
                <a:cs typeface="Arial" charset="0"/>
              </a:rPr>
              <a:t>ε</a:t>
            </a:r>
            <a:endParaRPr lang="en-US" sz="2800" dirty="0" smtClean="0">
              <a:solidFill>
                <a:srgbClr val="222222"/>
              </a:solidFill>
              <a:latin typeface="Arial" charset="0"/>
              <a:ea typeface="Arial" charset="0"/>
              <a:cs typeface="Arial" charset="0"/>
            </a:endParaRPr>
          </a:p>
          <a:p>
            <a:pPr marL="457200" algn="l">
              <a:lnSpc>
                <a:spcPct val="100000"/>
              </a:lnSpc>
              <a:spcBef>
                <a:spcPts val="0"/>
              </a:spcBef>
              <a:spcAft>
                <a:spcPts val="0"/>
              </a:spcAft>
            </a:pPr>
            <a:endParaRPr lang="en-US" sz="2800" dirty="0">
              <a:solidFill>
                <a:srgbClr val="222222"/>
              </a:solidFill>
              <a:latin typeface="Arial" charset="0"/>
              <a:ea typeface="Arial" charset="0"/>
              <a:cs typeface="Arial" charset="0"/>
            </a:endParaRPr>
          </a:p>
          <a:p>
            <a:pPr marL="457200" algn="l">
              <a:lnSpc>
                <a:spcPct val="100000"/>
              </a:lnSpc>
              <a:spcBef>
                <a:spcPts val="0"/>
              </a:spcBef>
              <a:spcAft>
                <a:spcPts val="0"/>
              </a:spcAft>
            </a:pPr>
            <a:r>
              <a:rPr lang="en-US" sz="2800" dirty="0" smtClean="0">
                <a:solidFill>
                  <a:srgbClr val="222222"/>
                </a:solidFill>
                <a:latin typeface="Arial" charset="0"/>
                <a:ea typeface="Arial" charset="0"/>
                <a:cs typeface="Arial" charset="0"/>
              </a:rPr>
              <a:t>where Adoptions are total adoptions (including of children) per 10,000 people in prefecture </a:t>
            </a:r>
            <a:r>
              <a:rPr lang="en-US" sz="2800" i="1" dirty="0" err="1" smtClean="0">
                <a:solidFill>
                  <a:srgbClr val="222222"/>
                </a:solidFill>
                <a:latin typeface="Arial" charset="0"/>
                <a:ea typeface="Arial" charset="0"/>
                <a:cs typeface="Arial" charset="0"/>
              </a:rPr>
              <a:t>i</a:t>
            </a:r>
            <a:r>
              <a:rPr lang="en-US" sz="2800" i="1" dirty="0" smtClean="0">
                <a:solidFill>
                  <a:srgbClr val="222222"/>
                </a:solidFill>
                <a:latin typeface="Arial" charset="0"/>
                <a:ea typeface="Arial" charset="0"/>
                <a:cs typeface="Arial" charset="0"/>
              </a:rPr>
              <a:t> </a:t>
            </a:r>
            <a:r>
              <a:rPr lang="en-US" sz="2800" dirty="0" smtClean="0">
                <a:solidFill>
                  <a:srgbClr val="222222"/>
                </a:solidFill>
                <a:latin typeface="Arial" charset="0"/>
                <a:ea typeface="Arial" charset="0"/>
                <a:cs typeface="Arial" charset="0"/>
              </a:rPr>
              <a:t>and year </a:t>
            </a:r>
            <a:r>
              <a:rPr lang="en-US" sz="2800" i="1" dirty="0" smtClean="0">
                <a:solidFill>
                  <a:srgbClr val="222222"/>
                </a:solidFill>
                <a:latin typeface="Arial" charset="0"/>
                <a:ea typeface="Arial" charset="0"/>
                <a:cs typeface="Arial" charset="0"/>
              </a:rPr>
              <a:t>t</a:t>
            </a:r>
            <a:r>
              <a:rPr lang="en-US" sz="2800" dirty="0" smtClean="0">
                <a:solidFill>
                  <a:srgbClr val="222222"/>
                </a:solidFill>
                <a:latin typeface="Arial" charset="0"/>
                <a:ea typeface="Arial" charset="0"/>
                <a:cs typeface="Arial" charset="0"/>
              </a:rPr>
              <a:t>, Elderly Care Services is the number of occupants of elderly care facilities per 10,000, and Elderly Self-Employed is the number of self-employed 55+ year olds per 10,000, from the Bureau of Statistics.</a:t>
            </a:r>
            <a:endParaRPr lang="en-US" sz="2800" dirty="0">
              <a:solidFill>
                <a:srgbClr val="222222"/>
              </a:solidFill>
              <a:latin typeface="Arial" charset="0"/>
              <a:ea typeface="Arial" charset="0"/>
              <a:cs typeface="Arial" charset="0"/>
            </a:endParaRPr>
          </a:p>
          <a:p>
            <a:pPr marL="457200" algn="l">
              <a:lnSpc>
                <a:spcPct val="100000"/>
              </a:lnSpc>
              <a:spcBef>
                <a:spcPts val="0"/>
              </a:spcBef>
              <a:spcAft>
                <a:spcPts val="0"/>
              </a:spcAft>
            </a:pPr>
            <a:endParaRPr lang="en-US" sz="2800" dirty="0">
              <a:latin typeface="Arial" charset="0"/>
              <a:ea typeface="Arial" charset="0"/>
              <a:cs typeface="Arial" charset="0"/>
            </a:endParaRPr>
          </a:p>
        </p:txBody>
      </p:sp>
      <p:pic>
        <p:nvPicPr>
          <p:cNvPr id="21" name="Picture 20"/>
          <p:cNvPicPr>
            <a:picLocks noChangeAspect="1"/>
          </p:cNvPicPr>
          <p:nvPr/>
        </p:nvPicPr>
        <p:blipFill rotWithShape="1">
          <a:blip r:embed="rId3">
            <a:extLst>
              <a:ext uri="{28A0092B-C50C-407E-A947-70E740481C1C}">
                <a14:useLocalDpi xmlns:a14="http://schemas.microsoft.com/office/drawing/2010/main" val="0"/>
              </a:ext>
            </a:extLst>
          </a:blip>
          <a:srcRect l="12454" t="12173" r="18479"/>
          <a:stretch/>
        </p:blipFill>
        <p:spPr>
          <a:xfrm>
            <a:off x="17909310" y="6038250"/>
            <a:ext cx="7851227" cy="7048760"/>
          </a:xfrm>
          <a:prstGeom prst="rect">
            <a:avLst/>
          </a:prstGeom>
        </p:spPr>
      </p:pic>
      <p:sp>
        <p:nvSpPr>
          <p:cNvPr id="31" name="Subtitle 2"/>
          <p:cNvSpPr txBox="1">
            <a:spLocks/>
          </p:cNvSpPr>
          <p:nvPr/>
        </p:nvSpPr>
        <p:spPr>
          <a:xfrm>
            <a:off x="29595988" y="29455735"/>
            <a:ext cx="12141507" cy="483611"/>
          </a:xfrm>
          <a:prstGeom prst="rect">
            <a:avLst/>
          </a:prstGeom>
        </p:spPr>
        <p:txBody>
          <a:bodyPr vert="horz" lIns="91440" tIns="45720" rIns="91440" bIns="45720" rtlCol="0">
            <a:noAutofit/>
          </a:bodyPr>
          <a:lstStyle>
            <a:lvl1pPr marL="0" indent="0" algn="ctr" defTabSz="4389120" rtl="0" eaLnBrk="1" latinLnBrk="0" hangingPunct="1">
              <a:lnSpc>
                <a:spcPct val="90000"/>
              </a:lnSpc>
              <a:spcBef>
                <a:spcPts val="4800"/>
              </a:spcBef>
              <a:buFont typeface="Arial" panose="020B0604020202020204" pitchFamily="34" charset="0"/>
              <a:buNone/>
              <a:defRPr sz="11520" kern="1200">
                <a:solidFill>
                  <a:schemeClr val="tx1"/>
                </a:solidFill>
                <a:latin typeface="+mn-lt"/>
                <a:ea typeface="+mn-ea"/>
                <a:cs typeface="+mn-cs"/>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pPr algn="l">
              <a:lnSpc>
                <a:spcPct val="100000"/>
              </a:lnSpc>
            </a:pPr>
            <a:r>
              <a:rPr lang="en-US" sz="2000" i="1" dirty="0" smtClean="0">
                <a:latin typeface="Avenir Book" charset="0"/>
                <a:ea typeface="Avenir Book" charset="0"/>
                <a:cs typeface="Avenir Book" charset="0"/>
              </a:rPr>
              <a:t>Acknowledgements</a:t>
            </a:r>
          </a:p>
        </p:txBody>
      </p:sp>
      <p:sp>
        <p:nvSpPr>
          <p:cNvPr id="35" name="Subtitle 2"/>
          <p:cNvSpPr txBox="1">
            <a:spLocks/>
          </p:cNvSpPr>
          <p:nvPr/>
        </p:nvSpPr>
        <p:spPr>
          <a:xfrm>
            <a:off x="18055887" y="5407361"/>
            <a:ext cx="7490959" cy="698747"/>
          </a:xfrm>
          <a:prstGeom prst="rect">
            <a:avLst/>
          </a:prstGeom>
        </p:spPr>
        <p:txBody>
          <a:bodyPr vert="horz" wrap="square" lIns="90000" tIns="45720" rIns="91440" bIns="45720" rtlCol="0">
            <a:noAutofit/>
          </a:bodyPr>
          <a:lstStyle>
            <a:lvl1pPr marL="0" indent="0" algn="ctr" defTabSz="4389120" rtl="0" eaLnBrk="1" latinLnBrk="0" hangingPunct="1">
              <a:lnSpc>
                <a:spcPct val="90000"/>
              </a:lnSpc>
              <a:spcBef>
                <a:spcPts val="4800"/>
              </a:spcBef>
              <a:buFont typeface="Arial" panose="020B0604020202020204" pitchFamily="34" charset="0"/>
              <a:buNone/>
              <a:defRPr sz="11520" kern="1200">
                <a:solidFill>
                  <a:schemeClr val="tx1"/>
                </a:solidFill>
                <a:latin typeface="+mn-lt"/>
                <a:ea typeface="+mn-ea"/>
                <a:cs typeface="+mn-cs"/>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sz="3200" dirty="0" smtClean="0">
                <a:latin typeface="Arial" charset="0"/>
                <a:ea typeface="Arial" charset="0"/>
                <a:cs typeface="Arial" charset="0"/>
              </a:rPr>
              <a:t>Adoptions per 10,000 people (2012)</a:t>
            </a:r>
            <a:endParaRPr lang="en-US" sz="3200" dirty="0">
              <a:latin typeface="Arial" charset="0"/>
              <a:ea typeface="Arial" charset="0"/>
              <a:cs typeface="Arial" charset="0"/>
            </a:endParaRPr>
          </a:p>
        </p:txBody>
      </p:sp>
      <p:graphicFrame>
        <p:nvGraphicFramePr>
          <p:cNvPr id="66" name="Chart 65"/>
          <p:cNvGraphicFramePr/>
          <p:nvPr>
            <p:extLst>
              <p:ext uri="{D42A27DB-BD31-4B8C-83A1-F6EECF244321}">
                <p14:modId xmlns:p14="http://schemas.microsoft.com/office/powerpoint/2010/main" val="1846992943"/>
              </p:ext>
            </p:extLst>
          </p:nvPr>
        </p:nvGraphicFramePr>
        <p:xfrm>
          <a:off x="2207819" y="25346148"/>
          <a:ext cx="10009871" cy="4946914"/>
        </p:xfrm>
        <a:graphic>
          <a:graphicData uri="http://schemas.openxmlformats.org/drawingml/2006/chart">
            <c:chart xmlns:c="http://schemas.openxmlformats.org/drawingml/2006/chart" xmlns:r="http://schemas.openxmlformats.org/officeDocument/2006/relationships" r:id="rId4"/>
          </a:graphicData>
        </a:graphic>
      </p:graphicFrame>
      <p:pic>
        <p:nvPicPr>
          <p:cNvPr id="67" name="Picture 66" descr="Screen%20Shot%202018-04-25%20at%2014.14.09.png"/>
          <p:cNvPicPr/>
          <p:nvPr/>
        </p:nvPicPr>
        <p:blipFill>
          <a:blip r:embed="rId5">
            <a:extLst>
              <a:ext uri="{28A0092B-C50C-407E-A947-70E740481C1C}">
                <a14:useLocalDpi xmlns:a14="http://schemas.microsoft.com/office/drawing/2010/main" val="0"/>
              </a:ext>
            </a:extLst>
          </a:blip>
          <a:srcRect/>
          <a:stretch>
            <a:fillRect/>
          </a:stretch>
        </p:blipFill>
        <p:spPr bwMode="auto">
          <a:xfrm>
            <a:off x="29473435" y="4848080"/>
            <a:ext cx="12439353" cy="9510320"/>
          </a:xfrm>
          <a:prstGeom prst="rect">
            <a:avLst/>
          </a:prstGeom>
          <a:noFill/>
          <a:ln>
            <a:noFill/>
          </a:ln>
        </p:spPr>
      </p:pic>
      <p:sp>
        <p:nvSpPr>
          <p:cNvPr id="72" name="Rectangle 71"/>
          <p:cNvSpPr/>
          <p:nvPr/>
        </p:nvSpPr>
        <p:spPr>
          <a:xfrm>
            <a:off x="21648075" y="23174315"/>
            <a:ext cx="6397337" cy="210716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marR="0" lvl="0" defTabSz="914400" eaLnBrk="1" fontAlgn="auto" latinLnBrk="0" hangingPunct="1">
              <a:lnSpc>
                <a:spcPct val="100000"/>
              </a:lnSpc>
              <a:spcBef>
                <a:spcPts val="0"/>
              </a:spcBef>
              <a:spcAft>
                <a:spcPts val="0"/>
              </a:spcAft>
              <a:buClrTx/>
              <a:buSzTx/>
              <a:tabLst/>
              <a:defRPr/>
            </a:pPr>
            <a:r>
              <a:rPr lang="en-US" sz="2800" i="1" dirty="0" smtClean="0">
                <a:solidFill>
                  <a:schemeClr val="tx1"/>
                </a:solidFill>
                <a:latin typeface="Arial" charset="0"/>
                <a:ea typeface="Arial" charset="0"/>
                <a:cs typeface="Arial" charset="0"/>
              </a:rPr>
              <a:t>Demand</a:t>
            </a:r>
          </a:p>
          <a:p>
            <a:pPr marL="285750" marR="0" lvl="0" indent="-285750" defTabSz="914400" eaLnBrk="1" fontAlgn="auto" latinLnBrk="0" hangingPunct="1">
              <a:lnSpc>
                <a:spcPct val="100000"/>
              </a:lnSpc>
              <a:spcBef>
                <a:spcPts val="0"/>
              </a:spcBef>
              <a:spcAft>
                <a:spcPts val="0"/>
              </a:spcAft>
              <a:buClrTx/>
              <a:buSzTx/>
              <a:buFont typeface="Arial" charset="0"/>
              <a:buChar char="•"/>
              <a:tabLst/>
              <a:defRPr/>
            </a:pPr>
            <a:r>
              <a:rPr lang="en-US" sz="2800" dirty="0" smtClean="0">
                <a:solidFill>
                  <a:schemeClr val="tx1"/>
                </a:solidFill>
                <a:latin typeface="Arial" charset="0"/>
                <a:ea typeface="Arial" charset="0"/>
                <a:cs typeface="Arial" charset="0"/>
              </a:rPr>
              <a:t>Inheritance taxation</a:t>
            </a:r>
          </a:p>
          <a:p>
            <a:pPr marL="285750" marR="0" lvl="0" indent="-285750" defTabSz="914400" eaLnBrk="1" fontAlgn="auto" latinLnBrk="0" hangingPunct="1">
              <a:lnSpc>
                <a:spcPct val="100000"/>
              </a:lnSpc>
              <a:spcBef>
                <a:spcPts val="0"/>
              </a:spcBef>
              <a:spcAft>
                <a:spcPts val="0"/>
              </a:spcAft>
              <a:buClrTx/>
              <a:buSzTx/>
              <a:buFont typeface="Arial" charset="0"/>
              <a:buChar char="•"/>
              <a:tabLst/>
              <a:defRPr/>
            </a:pPr>
            <a:r>
              <a:rPr lang="en-US" sz="2800" dirty="0" smtClean="0">
                <a:solidFill>
                  <a:schemeClr val="tx1"/>
                </a:solidFill>
                <a:latin typeface="Arial" charset="0"/>
                <a:ea typeface="Arial" charset="0"/>
                <a:cs typeface="Arial" charset="0"/>
              </a:rPr>
              <a:t>Public pensions and nursing care</a:t>
            </a:r>
          </a:p>
          <a:p>
            <a:pPr marL="285750" marR="0" lvl="0" indent="-285750" defTabSz="914400" eaLnBrk="1" fontAlgn="auto" latinLnBrk="0" hangingPunct="1">
              <a:lnSpc>
                <a:spcPct val="100000"/>
              </a:lnSpc>
              <a:spcBef>
                <a:spcPts val="0"/>
              </a:spcBef>
              <a:spcAft>
                <a:spcPts val="0"/>
              </a:spcAft>
              <a:buClrTx/>
              <a:buSzTx/>
              <a:buFont typeface="Arial" charset="0"/>
              <a:buChar char="•"/>
              <a:tabLst/>
              <a:defRPr/>
            </a:pPr>
            <a:r>
              <a:rPr lang="en-US" sz="2800" dirty="0" smtClean="0">
                <a:solidFill>
                  <a:schemeClr val="tx1"/>
                </a:solidFill>
                <a:latin typeface="Arial" charset="0"/>
                <a:ea typeface="Arial" charset="0"/>
                <a:cs typeface="Arial" charset="0"/>
              </a:rPr>
              <a:t>Self-employment</a:t>
            </a:r>
          </a:p>
        </p:txBody>
      </p:sp>
      <p:sp>
        <p:nvSpPr>
          <p:cNvPr id="82" name="Rectangle 81"/>
          <p:cNvSpPr/>
          <p:nvPr/>
        </p:nvSpPr>
        <p:spPr>
          <a:xfrm>
            <a:off x="21650418" y="20862709"/>
            <a:ext cx="6397337" cy="211491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chorCtr="1"/>
          <a:lstStyle/>
          <a:p>
            <a:pPr marR="0" lvl="0" defTabSz="914400" eaLnBrk="1" fontAlgn="auto" latinLnBrk="0" hangingPunct="1">
              <a:lnSpc>
                <a:spcPct val="100000"/>
              </a:lnSpc>
              <a:spcBef>
                <a:spcPts val="0"/>
              </a:spcBef>
              <a:spcAft>
                <a:spcPts val="0"/>
              </a:spcAft>
              <a:buClrTx/>
              <a:buSzTx/>
              <a:tabLst/>
              <a:defRPr/>
            </a:pPr>
            <a:r>
              <a:rPr lang="en-US" sz="2800" i="1" dirty="0" smtClean="0">
                <a:solidFill>
                  <a:schemeClr val="tx1"/>
                </a:solidFill>
                <a:latin typeface="Arial" charset="0"/>
                <a:ea typeface="Arial" charset="0"/>
                <a:cs typeface="Arial" charset="0"/>
              </a:rPr>
              <a:t>Supply</a:t>
            </a:r>
          </a:p>
          <a:p>
            <a:pPr marL="285750" marR="0" lvl="0" indent="-285750" defTabSz="914400" eaLnBrk="1" fontAlgn="auto" latinLnBrk="0" hangingPunct="1">
              <a:lnSpc>
                <a:spcPct val="100000"/>
              </a:lnSpc>
              <a:spcBef>
                <a:spcPts val="0"/>
              </a:spcBef>
              <a:spcAft>
                <a:spcPts val="0"/>
              </a:spcAft>
              <a:buClrTx/>
              <a:buSzTx/>
              <a:buFont typeface="Arial" charset="0"/>
              <a:buChar char="•"/>
              <a:tabLst/>
              <a:defRPr/>
            </a:pPr>
            <a:r>
              <a:rPr lang="en-US" sz="2800" dirty="0" smtClean="0">
                <a:solidFill>
                  <a:schemeClr val="tx1"/>
                </a:solidFill>
                <a:latin typeface="Arial" charset="0"/>
                <a:ea typeface="Arial" charset="0"/>
                <a:cs typeface="Arial" charset="0"/>
              </a:rPr>
              <a:t>Employment opportunities outside household</a:t>
            </a:r>
          </a:p>
          <a:p>
            <a:pPr marL="285750" marR="0" lvl="0" indent="-285750" defTabSz="914400" eaLnBrk="1" fontAlgn="auto" latinLnBrk="0" hangingPunct="1">
              <a:lnSpc>
                <a:spcPct val="100000"/>
              </a:lnSpc>
              <a:spcBef>
                <a:spcPts val="0"/>
              </a:spcBef>
              <a:spcAft>
                <a:spcPts val="0"/>
              </a:spcAft>
              <a:buClrTx/>
              <a:buSzTx/>
              <a:buFont typeface="Arial" charset="0"/>
              <a:buChar char="•"/>
              <a:tabLst/>
              <a:defRPr/>
            </a:pPr>
            <a:r>
              <a:rPr lang="en-US" sz="2800" dirty="0" smtClean="0">
                <a:solidFill>
                  <a:schemeClr val="tx1"/>
                </a:solidFill>
                <a:latin typeface="Arial" charset="0"/>
                <a:ea typeface="Arial" charset="0"/>
                <a:cs typeface="Arial" charset="0"/>
              </a:rPr>
              <a:t>Elasticity: altruism and social norms</a:t>
            </a:r>
          </a:p>
        </p:txBody>
      </p:sp>
      <p:sp>
        <p:nvSpPr>
          <p:cNvPr id="87" name="TextBox 86"/>
          <p:cNvSpPr txBox="1"/>
          <p:nvPr/>
        </p:nvSpPr>
        <p:spPr>
          <a:xfrm>
            <a:off x="1938503" y="4070051"/>
            <a:ext cx="12751060" cy="1107996"/>
          </a:xfrm>
          <a:prstGeom prst="rect">
            <a:avLst/>
          </a:prstGeom>
          <a:solidFill>
            <a:srgbClr val="941100"/>
          </a:solidFill>
        </p:spPr>
        <p:txBody>
          <a:bodyPr wrap="square" rtlCol="0">
            <a:spAutoFit/>
          </a:bodyPr>
          <a:lstStyle/>
          <a:p>
            <a:pPr algn="ctr"/>
            <a:r>
              <a:rPr lang="en-US" sz="6600" dirty="0" smtClean="0">
                <a:solidFill>
                  <a:schemeClr val="bg1"/>
                </a:solidFill>
                <a:latin typeface="Avenir Book" charset="0"/>
                <a:ea typeface="Avenir Book" charset="0"/>
                <a:cs typeface="Avenir Book" charset="0"/>
              </a:rPr>
              <a:t>Motivation</a:t>
            </a:r>
            <a:endParaRPr lang="en-US" sz="6600" dirty="0">
              <a:solidFill>
                <a:schemeClr val="bg1"/>
              </a:solidFill>
              <a:latin typeface="Avenir Book" charset="0"/>
              <a:ea typeface="Avenir Book" charset="0"/>
              <a:cs typeface="Avenir Book" charset="0"/>
            </a:endParaRPr>
          </a:p>
        </p:txBody>
      </p:sp>
      <p:sp>
        <p:nvSpPr>
          <p:cNvPr id="88" name="TextBox 87"/>
          <p:cNvSpPr txBox="1"/>
          <p:nvPr/>
        </p:nvSpPr>
        <p:spPr>
          <a:xfrm>
            <a:off x="15525219" y="4070051"/>
            <a:ext cx="12751200" cy="1107996"/>
          </a:xfrm>
          <a:prstGeom prst="rect">
            <a:avLst/>
          </a:prstGeom>
          <a:solidFill>
            <a:srgbClr val="941100"/>
          </a:solidFill>
        </p:spPr>
        <p:txBody>
          <a:bodyPr wrap="square" rtlCol="0">
            <a:spAutoFit/>
          </a:bodyPr>
          <a:lstStyle/>
          <a:p>
            <a:pPr algn="ctr"/>
            <a:r>
              <a:rPr lang="en-US" sz="6600" dirty="0" smtClean="0">
                <a:solidFill>
                  <a:schemeClr val="bg1"/>
                </a:solidFill>
                <a:latin typeface="Avenir Book" charset="0"/>
                <a:ea typeface="Avenir Book" charset="0"/>
                <a:cs typeface="Avenir Book" charset="0"/>
              </a:rPr>
              <a:t>Variation in Adoption Rates</a:t>
            </a:r>
            <a:endParaRPr lang="en-US" sz="6600" dirty="0">
              <a:solidFill>
                <a:schemeClr val="bg1"/>
              </a:solidFill>
              <a:latin typeface="Avenir Book" charset="0"/>
              <a:ea typeface="Avenir Book" charset="0"/>
              <a:cs typeface="Avenir Book" charset="0"/>
            </a:endParaRPr>
          </a:p>
        </p:txBody>
      </p:sp>
      <p:sp>
        <p:nvSpPr>
          <p:cNvPr id="89" name="TextBox 88"/>
          <p:cNvSpPr txBox="1"/>
          <p:nvPr/>
        </p:nvSpPr>
        <p:spPr>
          <a:xfrm>
            <a:off x="1938503" y="14730141"/>
            <a:ext cx="12718220" cy="1107996"/>
          </a:xfrm>
          <a:prstGeom prst="rect">
            <a:avLst/>
          </a:prstGeom>
          <a:solidFill>
            <a:srgbClr val="941100"/>
          </a:solidFill>
        </p:spPr>
        <p:txBody>
          <a:bodyPr wrap="square" rtlCol="0">
            <a:spAutoFit/>
          </a:bodyPr>
          <a:lstStyle/>
          <a:p>
            <a:pPr algn="ctr"/>
            <a:r>
              <a:rPr lang="en-US" sz="6600" dirty="0" smtClean="0">
                <a:solidFill>
                  <a:schemeClr val="bg1"/>
                </a:solidFill>
                <a:latin typeface="Avenir Book" charset="0"/>
                <a:ea typeface="Avenir Book" charset="0"/>
                <a:cs typeface="Avenir Book" charset="0"/>
              </a:rPr>
              <a:t>Comparative History</a:t>
            </a:r>
            <a:endParaRPr lang="en-US" sz="6600" dirty="0">
              <a:solidFill>
                <a:schemeClr val="bg1"/>
              </a:solidFill>
              <a:latin typeface="Avenir Book" charset="0"/>
              <a:ea typeface="Avenir Book" charset="0"/>
              <a:cs typeface="Avenir Book" charset="0"/>
            </a:endParaRPr>
          </a:p>
        </p:txBody>
      </p:sp>
      <p:sp>
        <p:nvSpPr>
          <p:cNvPr id="90" name="TextBox 89"/>
          <p:cNvSpPr txBox="1"/>
          <p:nvPr/>
        </p:nvSpPr>
        <p:spPr>
          <a:xfrm>
            <a:off x="29473435" y="25444522"/>
            <a:ext cx="12751200" cy="1107996"/>
          </a:xfrm>
          <a:prstGeom prst="rect">
            <a:avLst/>
          </a:prstGeom>
          <a:solidFill>
            <a:srgbClr val="941100"/>
          </a:solidFill>
        </p:spPr>
        <p:txBody>
          <a:bodyPr wrap="square" rtlCol="0">
            <a:spAutoFit/>
          </a:bodyPr>
          <a:lstStyle/>
          <a:p>
            <a:pPr algn="ctr"/>
            <a:r>
              <a:rPr lang="en-US" sz="6600" smtClean="0">
                <a:solidFill>
                  <a:schemeClr val="bg1"/>
                </a:solidFill>
                <a:latin typeface="Avenir Book" charset="0"/>
                <a:ea typeface="Avenir Book" charset="0"/>
                <a:cs typeface="Avenir Book" charset="0"/>
              </a:rPr>
              <a:t>Conclusions</a:t>
            </a:r>
            <a:endParaRPr lang="en-US" sz="6600" dirty="0">
              <a:solidFill>
                <a:schemeClr val="bg1"/>
              </a:solidFill>
              <a:latin typeface="Avenir Book" charset="0"/>
              <a:ea typeface="Avenir Book" charset="0"/>
              <a:cs typeface="Avenir Book" charset="0"/>
            </a:endParaRPr>
          </a:p>
        </p:txBody>
      </p:sp>
      <p:grpSp>
        <p:nvGrpSpPr>
          <p:cNvPr id="94" name="Group 93"/>
          <p:cNvGrpSpPr/>
          <p:nvPr/>
        </p:nvGrpSpPr>
        <p:grpSpPr>
          <a:xfrm>
            <a:off x="26714450" y="16169295"/>
            <a:ext cx="13339763" cy="9048750"/>
            <a:chOff x="26654833" y="17237637"/>
            <a:chExt cx="13339763" cy="9048750"/>
          </a:xfrm>
        </p:grpSpPr>
        <p:graphicFrame>
          <p:nvGraphicFramePr>
            <p:cNvPr id="69" name="Object 68"/>
            <p:cNvGraphicFramePr>
              <a:graphicFrameLocks noChangeAspect="1"/>
            </p:cNvGraphicFramePr>
            <p:nvPr>
              <p:extLst>
                <p:ext uri="{D42A27DB-BD31-4B8C-83A1-F6EECF244321}">
                  <p14:modId xmlns:p14="http://schemas.microsoft.com/office/powerpoint/2010/main" val="1336327295"/>
                </p:ext>
              </p:extLst>
            </p:nvPr>
          </p:nvGraphicFramePr>
          <p:xfrm>
            <a:off x="26654833" y="17237637"/>
            <a:ext cx="13339763" cy="9048750"/>
          </p:xfrm>
          <a:graphic>
            <a:graphicData uri="http://schemas.openxmlformats.org/presentationml/2006/ole">
              <mc:AlternateContent xmlns:mc="http://schemas.openxmlformats.org/markup-compatibility/2006">
                <mc:Choice xmlns:v="urn:schemas-microsoft-com:vml" Requires="v">
                  <p:oleObj spid="_x0000_s2089" name="Document" r:id="rId6" imgW="5727700" imgH="3886200" progId="Word.Document.12">
                    <p:embed/>
                  </p:oleObj>
                </mc:Choice>
                <mc:Fallback>
                  <p:oleObj name="Document" r:id="rId6" imgW="5727700" imgH="3886200" progId="Word.Document.12">
                    <p:embed/>
                    <p:pic>
                      <p:nvPicPr>
                        <p:cNvPr id="0" name=""/>
                        <p:cNvPicPr/>
                        <p:nvPr/>
                      </p:nvPicPr>
                      <p:blipFill>
                        <a:blip r:embed="rId7"/>
                        <a:stretch>
                          <a:fillRect/>
                        </a:stretch>
                      </p:blipFill>
                      <p:spPr>
                        <a:xfrm>
                          <a:off x="26654833" y="17237637"/>
                          <a:ext cx="13339763" cy="9048750"/>
                        </a:xfrm>
                        <a:prstGeom prst="rect">
                          <a:avLst/>
                        </a:prstGeom>
                      </p:spPr>
                    </p:pic>
                  </p:oleObj>
                </mc:Fallback>
              </mc:AlternateContent>
            </a:graphicData>
          </a:graphic>
        </p:graphicFrame>
        <p:sp>
          <p:nvSpPr>
            <p:cNvPr id="93" name="Rectangle 92"/>
            <p:cNvSpPr/>
            <p:nvPr/>
          </p:nvSpPr>
          <p:spPr>
            <a:xfrm>
              <a:off x="29897774" y="17254484"/>
              <a:ext cx="6723647" cy="884954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8" name="TextBox 97"/>
          <p:cNvSpPr txBox="1"/>
          <p:nvPr/>
        </p:nvSpPr>
        <p:spPr>
          <a:xfrm>
            <a:off x="29473435" y="4070051"/>
            <a:ext cx="12751200" cy="1107996"/>
          </a:xfrm>
          <a:prstGeom prst="rect">
            <a:avLst/>
          </a:prstGeom>
          <a:noFill/>
          <a:ln>
            <a:noFill/>
          </a:ln>
        </p:spPr>
        <p:txBody>
          <a:bodyPr wrap="square" rtlCol="0">
            <a:spAutoFit/>
          </a:bodyPr>
          <a:lstStyle/>
          <a:p>
            <a:pPr algn="ctr"/>
            <a:r>
              <a:rPr lang="en-US" sz="6600" dirty="0" smtClean="0">
                <a:latin typeface="Avenir Book" charset="0"/>
                <a:ea typeface="Avenir Book" charset="0"/>
                <a:cs typeface="Avenir Book" charset="0"/>
              </a:rPr>
              <a:t>Adoptions and the Elderly</a:t>
            </a:r>
            <a:endParaRPr lang="en-US" sz="6600" dirty="0">
              <a:latin typeface="Avenir Book" charset="0"/>
              <a:ea typeface="Avenir Book" charset="0"/>
              <a:cs typeface="Avenir Book" charset="0"/>
            </a:endParaRPr>
          </a:p>
        </p:txBody>
      </p:sp>
      <p:sp>
        <p:nvSpPr>
          <p:cNvPr id="100" name="TextBox 99"/>
          <p:cNvSpPr txBox="1"/>
          <p:nvPr/>
        </p:nvSpPr>
        <p:spPr>
          <a:xfrm>
            <a:off x="29473435" y="14730141"/>
            <a:ext cx="12751200" cy="1107996"/>
          </a:xfrm>
          <a:prstGeom prst="rect">
            <a:avLst/>
          </a:prstGeom>
          <a:noFill/>
          <a:ln>
            <a:solidFill>
              <a:schemeClr val="bg2">
                <a:lumMod val="50000"/>
              </a:schemeClr>
            </a:solidFill>
          </a:ln>
        </p:spPr>
        <p:txBody>
          <a:bodyPr wrap="square" rtlCol="0">
            <a:spAutoFit/>
          </a:bodyPr>
          <a:lstStyle/>
          <a:p>
            <a:pPr algn="ctr"/>
            <a:r>
              <a:rPr lang="en-US" sz="6600" dirty="0" smtClean="0">
                <a:latin typeface="Avenir Book" charset="0"/>
                <a:ea typeface="Avenir Book" charset="0"/>
                <a:cs typeface="Avenir Book" charset="0"/>
              </a:rPr>
              <a:t>Empirical Results</a:t>
            </a:r>
            <a:endParaRPr lang="en-US" sz="6600" dirty="0">
              <a:latin typeface="Avenir Book" charset="0"/>
              <a:ea typeface="Avenir Book" charset="0"/>
              <a:cs typeface="Avenir Book" charset="0"/>
            </a:endParaRPr>
          </a:p>
        </p:txBody>
      </p:sp>
      <p:sp>
        <p:nvSpPr>
          <p:cNvPr id="101" name="TextBox 100"/>
          <p:cNvSpPr txBox="1"/>
          <p:nvPr/>
        </p:nvSpPr>
        <p:spPr>
          <a:xfrm>
            <a:off x="15525219" y="13315480"/>
            <a:ext cx="12751200" cy="1107996"/>
          </a:xfrm>
          <a:prstGeom prst="rect">
            <a:avLst/>
          </a:prstGeom>
          <a:solidFill>
            <a:srgbClr val="941100"/>
          </a:solidFill>
        </p:spPr>
        <p:txBody>
          <a:bodyPr wrap="square" rtlCol="0">
            <a:spAutoFit/>
          </a:bodyPr>
          <a:lstStyle/>
          <a:p>
            <a:pPr algn="ctr"/>
            <a:r>
              <a:rPr lang="en-US" sz="6600" dirty="0" smtClean="0">
                <a:solidFill>
                  <a:schemeClr val="bg1"/>
                </a:solidFill>
                <a:latin typeface="Avenir Book" charset="0"/>
                <a:ea typeface="Avenir Book" charset="0"/>
                <a:cs typeface="Avenir Book" charset="0"/>
              </a:rPr>
              <a:t>Conceptual Framework</a:t>
            </a:r>
            <a:endParaRPr lang="en-US" sz="6600" dirty="0">
              <a:solidFill>
                <a:schemeClr val="bg1"/>
              </a:solidFill>
              <a:latin typeface="Avenir Book" charset="0"/>
              <a:ea typeface="Avenir Book" charset="0"/>
              <a:cs typeface="Avenir Book" charset="0"/>
            </a:endParaRPr>
          </a:p>
        </p:txBody>
      </p:sp>
      <p:sp>
        <p:nvSpPr>
          <p:cNvPr id="109" name="Rectangle 108"/>
          <p:cNvSpPr/>
          <p:nvPr/>
        </p:nvSpPr>
        <p:spPr>
          <a:xfrm>
            <a:off x="15525219" y="14600947"/>
            <a:ext cx="12751200" cy="5262979"/>
          </a:xfrm>
          <a:prstGeom prst="rect">
            <a:avLst/>
          </a:prstGeom>
        </p:spPr>
        <p:txBody>
          <a:bodyPr wrap="square">
            <a:spAutoFit/>
          </a:bodyPr>
          <a:lstStyle/>
          <a:p>
            <a:r>
              <a:rPr lang="en-US" sz="2800" dirty="0" smtClean="0">
                <a:latin typeface="Arial" charset="0"/>
                <a:ea typeface="Arial" charset="0"/>
                <a:cs typeface="Arial" charset="0"/>
              </a:rPr>
              <a:t>The economic literature on multigenerational coresidence, bequest motives, and elderly care in Japan elucidates factors that affect the role of successors and adult children in relation to their parents:</a:t>
            </a:r>
          </a:p>
          <a:p>
            <a:pPr marL="457200" indent="-457200">
              <a:buFont typeface="Arial" charset="0"/>
              <a:buChar char="•"/>
            </a:pPr>
            <a:r>
              <a:rPr lang="en-US" sz="2800" dirty="0" smtClean="0">
                <a:latin typeface="Arial" charset="0"/>
                <a:ea typeface="Arial" charset="0"/>
                <a:cs typeface="Arial" charset="0"/>
              </a:rPr>
              <a:t>high but declining rate of multigenerational coresidence</a:t>
            </a:r>
          </a:p>
          <a:p>
            <a:pPr marL="457200" indent="-457200">
              <a:buFont typeface="Arial" charset="0"/>
              <a:buChar char="•"/>
            </a:pPr>
            <a:r>
              <a:rPr lang="en-US" sz="2800" dirty="0" smtClean="0">
                <a:latin typeface="Arial" charset="0"/>
                <a:ea typeface="Arial" charset="0"/>
                <a:cs typeface="Arial" charset="0"/>
              </a:rPr>
              <a:t>a s</a:t>
            </a:r>
            <a:r>
              <a:rPr lang="en-US" sz="2800" dirty="0" smtClean="0">
                <a:latin typeface="Arial" charset="0"/>
                <a:ea typeface="Arial" charset="0"/>
                <a:cs typeface="Arial" charset="0"/>
              </a:rPr>
              <a:t>trong, “strategic” bequest motive (bequests conditional on child behavior)</a:t>
            </a:r>
          </a:p>
          <a:p>
            <a:pPr marL="457200" indent="-457200">
              <a:buFont typeface="Arial" charset="0"/>
              <a:buChar char="•"/>
            </a:pPr>
            <a:r>
              <a:rPr lang="en-US" sz="2800" dirty="0" smtClean="0">
                <a:latin typeface="Arial" charset="0"/>
                <a:ea typeface="Arial" charset="0"/>
                <a:cs typeface="Arial" charset="0"/>
              </a:rPr>
              <a:t>unequal bequest division, partly based on if child provides elderly care</a:t>
            </a:r>
            <a:r>
              <a:rPr lang="en-US" sz="2800" baseline="30000" dirty="0" smtClean="0">
                <a:latin typeface="Arial" charset="0"/>
                <a:ea typeface="Arial" charset="0"/>
                <a:cs typeface="Arial" charset="0"/>
              </a:rPr>
              <a:t>7</a:t>
            </a:r>
            <a:endParaRPr lang="en-US" sz="2800" dirty="0" smtClean="0">
              <a:latin typeface="Arial" charset="0"/>
              <a:ea typeface="Arial" charset="0"/>
              <a:cs typeface="Arial" charset="0"/>
            </a:endParaRPr>
          </a:p>
          <a:p>
            <a:pPr marL="457200" indent="-457200">
              <a:buFont typeface="Arial" charset="0"/>
              <a:buChar char="•"/>
            </a:pPr>
            <a:r>
              <a:rPr lang="en-US" sz="2800" dirty="0">
                <a:latin typeface="Arial" charset="0"/>
                <a:ea typeface="Arial" charset="0"/>
                <a:cs typeface="Arial" charset="0"/>
              </a:rPr>
              <a:t>i</a:t>
            </a:r>
            <a:r>
              <a:rPr lang="en-US" sz="2800" dirty="0" smtClean="0">
                <a:latin typeface="Arial" charset="0"/>
                <a:ea typeface="Arial" charset="0"/>
                <a:cs typeface="Arial" charset="0"/>
              </a:rPr>
              <a:t>nheritance tax deductions that increase in the number of heirs</a:t>
            </a:r>
            <a:r>
              <a:rPr lang="en-US" sz="2800" baseline="30000" dirty="0">
                <a:latin typeface="Arial" charset="0"/>
                <a:ea typeface="Arial" charset="0"/>
                <a:cs typeface="Arial" charset="0"/>
              </a:rPr>
              <a:t>8</a:t>
            </a:r>
            <a:endParaRPr lang="en-US" sz="2800" dirty="0" smtClean="0">
              <a:latin typeface="Arial" charset="0"/>
              <a:ea typeface="Arial" charset="0"/>
              <a:cs typeface="Arial" charset="0"/>
            </a:endParaRPr>
          </a:p>
          <a:p>
            <a:endParaRPr lang="en-US" sz="2800" dirty="0">
              <a:latin typeface="Arial" charset="0"/>
              <a:ea typeface="Arial" charset="0"/>
              <a:cs typeface="Arial" charset="0"/>
            </a:endParaRPr>
          </a:p>
          <a:p>
            <a:r>
              <a:rPr lang="en-US" sz="2800" dirty="0" smtClean="0">
                <a:latin typeface="Arial" charset="0"/>
                <a:ea typeface="Arial" charset="0"/>
                <a:cs typeface="Arial" charset="0"/>
              </a:rPr>
              <a:t>The intergenerational transmission of property and employment in exchange for care in old age, as seen in the U.S. in the mid-1800s, conceivably diminishes as employment opportunities and elderly care outside the household increase.</a:t>
            </a:r>
            <a:endParaRPr lang="en-US" sz="2800" dirty="0">
              <a:latin typeface="Arial" charset="0"/>
              <a:ea typeface="Arial" charset="0"/>
              <a:cs typeface="Arial" charset="0"/>
            </a:endParaRPr>
          </a:p>
          <a:p>
            <a:pPr marL="457200" indent="-457200">
              <a:buFont typeface="Arial" charset="0"/>
              <a:buChar char="•"/>
            </a:pPr>
            <a:endParaRPr lang="en-US" sz="2800" dirty="0">
              <a:latin typeface="Arial" charset="0"/>
              <a:ea typeface="Arial" charset="0"/>
              <a:cs typeface="Arial" charset="0"/>
            </a:endParaRPr>
          </a:p>
        </p:txBody>
      </p:sp>
      <p:sp>
        <p:nvSpPr>
          <p:cNvPr id="112" name="TextBox 111"/>
          <p:cNvSpPr txBox="1"/>
          <p:nvPr/>
        </p:nvSpPr>
        <p:spPr>
          <a:xfrm>
            <a:off x="12593613" y="27819605"/>
            <a:ext cx="2069208" cy="1077218"/>
          </a:xfrm>
          <a:prstGeom prst="rect">
            <a:avLst/>
          </a:prstGeom>
          <a:noFill/>
        </p:spPr>
        <p:txBody>
          <a:bodyPr wrap="square" rtlCol="0">
            <a:spAutoFit/>
          </a:bodyPr>
          <a:lstStyle/>
          <a:p>
            <a:r>
              <a:rPr lang="en-US" sz="1600" dirty="0" smtClean="0">
                <a:solidFill>
                  <a:srgbClr val="941100"/>
                </a:solidFill>
                <a:latin typeface="Arial" charset="0"/>
                <a:ea typeface="Arial" charset="0"/>
                <a:cs typeface="Arial" charset="0"/>
              </a:rPr>
              <a:t>Estimates </a:t>
            </a:r>
            <a:r>
              <a:rPr lang="en-US" sz="1600" smtClean="0">
                <a:solidFill>
                  <a:srgbClr val="941100"/>
                </a:solidFill>
                <a:latin typeface="Arial" charset="0"/>
                <a:ea typeface="Arial" charset="0"/>
                <a:cs typeface="Arial" charset="0"/>
              </a:rPr>
              <a:t>of number</a:t>
            </a:r>
            <a:r>
              <a:rPr lang="en-US" sz="1600">
                <a:solidFill>
                  <a:srgbClr val="941100"/>
                </a:solidFill>
                <a:latin typeface="Arial" charset="0"/>
                <a:ea typeface="Arial" charset="0"/>
                <a:cs typeface="Arial" charset="0"/>
              </a:rPr>
              <a:t> </a:t>
            </a:r>
            <a:r>
              <a:rPr lang="en-US" sz="1600" smtClean="0">
                <a:solidFill>
                  <a:srgbClr val="941100"/>
                </a:solidFill>
                <a:latin typeface="Arial" charset="0"/>
                <a:ea typeface="Arial" charset="0"/>
                <a:cs typeface="Arial" charset="0"/>
              </a:rPr>
              <a:t>of adult adoptions based on adult adoption rate</a:t>
            </a:r>
            <a:endParaRPr lang="en-US" sz="1600" dirty="0" smtClean="0">
              <a:solidFill>
                <a:srgbClr val="941100"/>
              </a:solidFill>
              <a:latin typeface="Arial" charset="0"/>
              <a:ea typeface="Arial" charset="0"/>
              <a:cs typeface="Arial" charset="0"/>
            </a:endParaRPr>
          </a:p>
        </p:txBody>
      </p:sp>
      <p:grpSp>
        <p:nvGrpSpPr>
          <p:cNvPr id="118" name="Group 117"/>
          <p:cNvGrpSpPr/>
          <p:nvPr/>
        </p:nvGrpSpPr>
        <p:grpSpPr>
          <a:xfrm>
            <a:off x="15932074" y="20930484"/>
            <a:ext cx="11635418" cy="5334349"/>
            <a:chOff x="15912370" y="19797853"/>
            <a:chExt cx="11635418" cy="5334349"/>
          </a:xfrm>
        </p:grpSpPr>
        <p:sp>
          <p:nvSpPr>
            <p:cNvPr id="78" name="TextBox 77"/>
            <p:cNvSpPr txBox="1"/>
            <p:nvPr/>
          </p:nvSpPr>
          <p:spPr>
            <a:xfrm>
              <a:off x="17652618" y="24608982"/>
              <a:ext cx="9895170" cy="523220"/>
            </a:xfrm>
            <a:prstGeom prst="rect">
              <a:avLst/>
            </a:prstGeom>
            <a:noFill/>
          </p:spPr>
          <p:txBody>
            <a:bodyPr wrap="square" rtlCol="0">
              <a:spAutoFit/>
            </a:bodyPr>
            <a:lstStyle/>
            <a:p>
              <a:r>
                <a:rPr lang="en-US" sz="2800" dirty="0" smtClean="0">
                  <a:latin typeface="Arial" charset="0"/>
                  <a:ea typeface="Arial" charset="0"/>
                  <a:cs typeface="Arial" charset="0"/>
                </a:rPr>
                <a:t>Adoptions, Coresidence, and Duties of Heir</a:t>
              </a:r>
            </a:p>
          </p:txBody>
        </p:sp>
        <p:grpSp>
          <p:nvGrpSpPr>
            <p:cNvPr id="117" name="Group 116"/>
            <p:cNvGrpSpPr/>
            <p:nvPr/>
          </p:nvGrpSpPr>
          <p:grpSpPr>
            <a:xfrm>
              <a:off x="15912370" y="19797853"/>
              <a:ext cx="5225291" cy="4607066"/>
              <a:chOff x="15820930" y="19477813"/>
              <a:chExt cx="5225291" cy="4607066"/>
            </a:xfrm>
          </p:grpSpPr>
          <p:grpSp>
            <p:nvGrpSpPr>
              <p:cNvPr id="116" name="Group 115"/>
              <p:cNvGrpSpPr/>
              <p:nvPr/>
            </p:nvGrpSpPr>
            <p:grpSpPr>
              <a:xfrm>
                <a:off x="15820930" y="19477813"/>
                <a:ext cx="5225291" cy="4607066"/>
                <a:chOff x="15820930" y="19477813"/>
                <a:chExt cx="5225291" cy="4607066"/>
              </a:xfrm>
            </p:grpSpPr>
            <p:sp>
              <p:nvSpPr>
                <p:cNvPr id="57" name="TextBox 56"/>
                <p:cNvSpPr txBox="1"/>
                <p:nvPr/>
              </p:nvSpPr>
              <p:spPr>
                <a:xfrm>
                  <a:off x="15820930" y="19477813"/>
                  <a:ext cx="1683474" cy="1384995"/>
                </a:xfrm>
                <a:prstGeom prst="rect">
                  <a:avLst/>
                </a:prstGeom>
                <a:noFill/>
              </p:spPr>
              <p:txBody>
                <a:bodyPr wrap="none" rtlCol="0">
                  <a:spAutoFit/>
                </a:bodyPr>
                <a:lstStyle/>
                <a:p>
                  <a:r>
                    <a:rPr lang="en-US" sz="2800" dirty="0" smtClean="0">
                      <a:latin typeface="Arial" charset="0"/>
                      <a:ea typeface="Arial" charset="0"/>
                      <a:cs typeface="Arial" charset="0"/>
                    </a:rPr>
                    <a:t>“Price”: </a:t>
                  </a:r>
                </a:p>
                <a:p>
                  <a:r>
                    <a:rPr lang="en-US" sz="2800" dirty="0" smtClean="0">
                      <a:latin typeface="Arial" charset="0"/>
                      <a:ea typeface="Arial" charset="0"/>
                      <a:cs typeface="Arial" charset="0"/>
                    </a:rPr>
                    <a:t>Expected</a:t>
                  </a:r>
                </a:p>
                <a:p>
                  <a:r>
                    <a:rPr lang="en-US" sz="2800" dirty="0" smtClean="0">
                      <a:latin typeface="Arial" charset="0"/>
                      <a:ea typeface="Arial" charset="0"/>
                      <a:cs typeface="Arial" charset="0"/>
                    </a:rPr>
                    <a:t>Bequest</a:t>
                  </a:r>
                </a:p>
              </p:txBody>
            </p:sp>
            <p:grpSp>
              <p:nvGrpSpPr>
                <p:cNvPr id="115" name="Group 114"/>
                <p:cNvGrpSpPr/>
                <p:nvPr/>
              </p:nvGrpSpPr>
              <p:grpSpPr>
                <a:xfrm>
                  <a:off x="17543986" y="20362436"/>
                  <a:ext cx="3502235" cy="3722443"/>
                  <a:chOff x="17543986" y="20362436"/>
                  <a:chExt cx="3502235" cy="3722443"/>
                </a:xfrm>
              </p:grpSpPr>
              <p:grpSp>
                <p:nvGrpSpPr>
                  <p:cNvPr id="110" name="Group 109"/>
                  <p:cNvGrpSpPr/>
                  <p:nvPr/>
                </p:nvGrpSpPr>
                <p:grpSpPr>
                  <a:xfrm>
                    <a:off x="17543986" y="20362436"/>
                    <a:ext cx="3502235" cy="3367450"/>
                    <a:chOff x="18816832" y="20791157"/>
                    <a:chExt cx="3502235" cy="3367450"/>
                  </a:xfrm>
                </p:grpSpPr>
                <p:cxnSp>
                  <p:nvCxnSpPr>
                    <p:cNvPr id="73" name="Straight Connector 72"/>
                    <p:cNvCxnSpPr/>
                    <p:nvPr/>
                  </p:nvCxnSpPr>
                  <p:spPr>
                    <a:xfrm>
                      <a:off x="18816832" y="20791157"/>
                      <a:ext cx="0" cy="336744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4" name="Straight Connector 73"/>
                    <p:cNvCxnSpPr/>
                    <p:nvPr/>
                  </p:nvCxnSpPr>
                  <p:spPr>
                    <a:xfrm flipH="1">
                      <a:off x="18817906" y="24158607"/>
                      <a:ext cx="350116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5" name="Straight Connector 74"/>
                    <p:cNvCxnSpPr/>
                    <p:nvPr/>
                  </p:nvCxnSpPr>
                  <p:spPr>
                    <a:xfrm>
                      <a:off x="19236557" y="21545743"/>
                      <a:ext cx="2241622" cy="1908887"/>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6" name="Straight Connector 75"/>
                    <p:cNvCxnSpPr/>
                    <p:nvPr/>
                  </p:nvCxnSpPr>
                  <p:spPr>
                    <a:xfrm flipV="1">
                      <a:off x="19295267" y="21489668"/>
                      <a:ext cx="2182912" cy="200242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7" name="Straight Connector 76"/>
                    <p:cNvCxnSpPr/>
                    <p:nvPr/>
                  </p:nvCxnSpPr>
                  <p:spPr>
                    <a:xfrm flipV="1">
                      <a:off x="20377586" y="22642944"/>
                      <a:ext cx="0" cy="1515661"/>
                    </a:xfrm>
                    <a:prstGeom prst="line">
                      <a:avLst/>
                    </a:prstGeom>
                    <a:ln>
                      <a:prstDash val="dash"/>
                    </a:ln>
                  </p:spPr>
                  <p:style>
                    <a:lnRef idx="1">
                      <a:schemeClr val="accent1"/>
                    </a:lnRef>
                    <a:fillRef idx="0">
                      <a:schemeClr val="accent1"/>
                    </a:fillRef>
                    <a:effectRef idx="0">
                      <a:schemeClr val="accent1"/>
                    </a:effectRef>
                    <a:fontRef idx="minor">
                      <a:schemeClr val="tx1"/>
                    </a:fontRef>
                  </p:style>
                </p:cxnSp>
                <p:cxnSp>
                  <p:nvCxnSpPr>
                    <p:cNvPr id="79" name="Straight Connector 78"/>
                    <p:cNvCxnSpPr/>
                    <p:nvPr/>
                  </p:nvCxnSpPr>
                  <p:spPr>
                    <a:xfrm flipV="1">
                      <a:off x="19252789" y="21191422"/>
                      <a:ext cx="1845820" cy="1699792"/>
                    </a:xfrm>
                    <a:prstGeom prst="line">
                      <a:avLst/>
                    </a:prstGeom>
                    <a:ln>
                      <a:prstDash val="sysDot"/>
                    </a:ln>
                  </p:spPr>
                  <p:style>
                    <a:lnRef idx="1">
                      <a:schemeClr val="accent1"/>
                    </a:lnRef>
                    <a:fillRef idx="0">
                      <a:schemeClr val="accent1"/>
                    </a:fillRef>
                    <a:effectRef idx="0">
                      <a:schemeClr val="accent1"/>
                    </a:effectRef>
                    <a:fontRef idx="minor">
                      <a:schemeClr val="tx1"/>
                    </a:fontRef>
                  </p:style>
                </p:cxnSp>
                <p:cxnSp>
                  <p:nvCxnSpPr>
                    <p:cNvPr id="80" name="Straight Connector 79"/>
                    <p:cNvCxnSpPr/>
                    <p:nvPr/>
                  </p:nvCxnSpPr>
                  <p:spPr>
                    <a:xfrm flipH="1" flipV="1">
                      <a:off x="19001293" y="22007643"/>
                      <a:ext cx="1955946" cy="1647914"/>
                    </a:xfrm>
                    <a:prstGeom prst="line">
                      <a:avLst/>
                    </a:prstGeom>
                    <a:ln>
                      <a:prstDash val="sysDot"/>
                    </a:ln>
                  </p:spPr>
                  <p:style>
                    <a:lnRef idx="1">
                      <a:schemeClr val="accent1"/>
                    </a:lnRef>
                    <a:fillRef idx="0">
                      <a:schemeClr val="accent1"/>
                    </a:fillRef>
                    <a:effectRef idx="0">
                      <a:schemeClr val="accent1"/>
                    </a:effectRef>
                    <a:fontRef idx="minor">
                      <a:schemeClr val="tx1"/>
                    </a:fontRef>
                  </p:style>
                </p:cxnSp>
              </p:grpSp>
              <p:sp>
                <p:nvSpPr>
                  <p:cNvPr id="111" name="Left Arrow 110"/>
                  <p:cNvSpPr/>
                  <p:nvPr/>
                </p:nvSpPr>
                <p:spPr>
                  <a:xfrm>
                    <a:off x="17798166" y="23878748"/>
                    <a:ext cx="1335509" cy="206131"/>
                  </a:xfrm>
                  <a:prstGeom prst="leftArrow">
                    <a:avLst>
                      <a:gd name="adj1" fmla="val 5457"/>
                      <a:gd name="adj2" fmla="val 50000"/>
                    </a:avLst>
                  </a:prstGeom>
                  <a:solidFill>
                    <a:schemeClr val="accent1"/>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sp>
            <p:nvSpPr>
              <p:cNvPr id="113" name="TextBox 112"/>
              <p:cNvSpPr txBox="1"/>
              <p:nvPr/>
            </p:nvSpPr>
            <p:spPr>
              <a:xfrm>
                <a:off x="20208240" y="20756880"/>
                <a:ext cx="423514" cy="523220"/>
              </a:xfrm>
              <a:prstGeom prst="rect">
                <a:avLst/>
              </a:prstGeom>
              <a:noFill/>
            </p:spPr>
            <p:txBody>
              <a:bodyPr wrap="none" rtlCol="0">
                <a:spAutoFit/>
              </a:bodyPr>
              <a:lstStyle/>
              <a:p>
                <a:r>
                  <a:rPr lang="en-US" sz="2800" dirty="0" smtClean="0">
                    <a:latin typeface="Arial" charset="0"/>
                    <a:ea typeface="Arial" charset="0"/>
                    <a:cs typeface="Arial" charset="0"/>
                  </a:rPr>
                  <a:t>S</a:t>
                </a:r>
                <a:endParaRPr lang="en-US" sz="2800" dirty="0">
                  <a:latin typeface="Arial" charset="0"/>
                  <a:ea typeface="Arial" charset="0"/>
                  <a:cs typeface="Arial" charset="0"/>
                </a:endParaRPr>
              </a:p>
            </p:txBody>
          </p:sp>
          <p:sp>
            <p:nvSpPr>
              <p:cNvPr id="114" name="TextBox 113"/>
              <p:cNvSpPr txBox="1"/>
              <p:nvPr/>
            </p:nvSpPr>
            <p:spPr>
              <a:xfrm>
                <a:off x="20221675" y="22688222"/>
                <a:ext cx="444352" cy="523220"/>
              </a:xfrm>
              <a:prstGeom prst="rect">
                <a:avLst/>
              </a:prstGeom>
              <a:noFill/>
            </p:spPr>
            <p:txBody>
              <a:bodyPr wrap="none" rtlCol="0">
                <a:spAutoFit/>
              </a:bodyPr>
              <a:lstStyle/>
              <a:p>
                <a:r>
                  <a:rPr lang="en-US" sz="2800" dirty="0" smtClean="0">
                    <a:latin typeface="Arial" charset="0"/>
                    <a:ea typeface="Arial" charset="0"/>
                    <a:cs typeface="Arial" charset="0"/>
                  </a:rPr>
                  <a:t>D</a:t>
                </a:r>
                <a:endParaRPr lang="en-US" sz="2800" dirty="0">
                  <a:latin typeface="Arial" charset="0"/>
                  <a:ea typeface="Arial" charset="0"/>
                  <a:cs typeface="Arial" charset="0"/>
                </a:endParaRPr>
              </a:p>
            </p:txBody>
          </p:sp>
        </p:grpSp>
      </p:grpSp>
      <p:sp>
        <p:nvSpPr>
          <p:cNvPr id="119" name="Rectangle 118"/>
          <p:cNvSpPr/>
          <p:nvPr/>
        </p:nvSpPr>
        <p:spPr>
          <a:xfrm>
            <a:off x="18419482" y="20053290"/>
            <a:ext cx="6962675" cy="707886"/>
          </a:xfrm>
          <a:prstGeom prst="rect">
            <a:avLst/>
          </a:prstGeom>
        </p:spPr>
        <p:txBody>
          <a:bodyPr wrap="none">
            <a:spAutoFit/>
          </a:bodyPr>
          <a:lstStyle/>
          <a:p>
            <a:r>
              <a:rPr lang="en-US" sz="4000" i="1" dirty="0" smtClean="0">
                <a:latin typeface="Arial" charset="0"/>
                <a:ea typeface="Arial" charset="0"/>
                <a:cs typeface="Arial" charset="0"/>
              </a:rPr>
              <a:t>The Market for Adult Adoption</a:t>
            </a:r>
            <a:endParaRPr lang="en-US" sz="4000" i="1" dirty="0">
              <a:latin typeface="Arial" charset="0"/>
              <a:ea typeface="Arial" charset="0"/>
              <a:cs typeface="Arial" charset="0"/>
            </a:endParaRPr>
          </a:p>
        </p:txBody>
      </p:sp>
      <p:sp>
        <p:nvSpPr>
          <p:cNvPr id="121" name="Rectangle 120"/>
          <p:cNvSpPr/>
          <p:nvPr/>
        </p:nvSpPr>
        <p:spPr>
          <a:xfrm>
            <a:off x="15525219" y="19706336"/>
            <a:ext cx="12751200" cy="6959405"/>
          </a:xfrm>
          <a:prstGeom prst="rect">
            <a:avLst/>
          </a:prstGeom>
          <a:no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Subtitle 2"/>
          <p:cNvSpPr txBox="1">
            <a:spLocks/>
          </p:cNvSpPr>
          <p:nvPr/>
        </p:nvSpPr>
        <p:spPr>
          <a:xfrm>
            <a:off x="30629035" y="5410865"/>
            <a:ext cx="10440000" cy="857390"/>
          </a:xfrm>
          <a:prstGeom prst="rect">
            <a:avLst/>
          </a:prstGeom>
          <a:solidFill>
            <a:schemeClr val="bg1"/>
          </a:solidFill>
        </p:spPr>
        <p:txBody>
          <a:bodyPr vert="horz" wrap="square" lIns="90000" tIns="45720" rIns="91440" bIns="45720" rtlCol="0">
            <a:noAutofit/>
          </a:bodyPr>
          <a:lstStyle>
            <a:lvl1pPr marL="0" indent="0" algn="ctr" defTabSz="4389120" rtl="0" eaLnBrk="1" latinLnBrk="0" hangingPunct="1">
              <a:lnSpc>
                <a:spcPct val="90000"/>
              </a:lnSpc>
              <a:spcBef>
                <a:spcPts val="4800"/>
              </a:spcBef>
              <a:buFont typeface="Arial" panose="020B0604020202020204" pitchFamily="34" charset="0"/>
              <a:buNone/>
              <a:defRPr sz="11520" kern="1200">
                <a:solidFill>
                  <a:schemeClr val="tx1"/>
                </a:solidFill>
                <a:latin typeface="+mn-lt"/>
                <a:ea typeface="+mn-ea"/>
                <a:cs typeface="+mn-cs"/>
              </a:defRPr>
            </a:lvl1pPr>
            <a:lvl2pPr marL="2194560" indent="0" algn="ctr" defTabSz="4389120" rtl="0" eaLnBrk="1" latinLnBrk="0" hangingPunct="1">
              <a:lnSpc>
                <a:spcPct val="90000"/>
              </a:lnSpc>
              <a:spcBef>
                <a:spcPts val="2400"/>
              </a:spcBef>
              <a:buFont typeface="Arial" panose="020B0604020202020204" pitchFamily="34" charset="0"/>
              <a:buNone/>
              <a:defRPr sz="9600" kern="1200">
                <a:solidFill>
                  <a:schemeClr val="tx1"/>
                </a:solidFill>
                <a:latin typeface="+mn-lt"/>
                <a:ea typeface="+mn-ea"/>
                <a:cs typeface="+mn-cs"/>
              </a:defRPr>
            </a:lvl2pPr>
            <a:lvl3pPr marL="4389120" indent="0" algn="ctr" defTabSz="4389120" rtl="0" eaLnBrk="1" latinLnBrk="0" hangingPunct="1">
              <a:lnSpc>
                <a:spcPct val="90000"/>
              </a:lnSpc>
              <a:spcBef>
                <a:spcPts val="2400"/>
              </a:spcBef>
              <a:buFont typeface="Arial" panose="020B0604020202020204" pitchFamily="34" charset="0"/>
              <a:buNone/>
              <a:defRPr sz="8640" kern="1200">
                <a:solidFill>
                  <a:schemeClr val="tx1"/>
                </a:solidFill>
                <a:latin typeface="+mn-lt"/>
                <a:ea typeface="+mn-ea"/>
                <a:cs typeface="+mn-cs"/>
              </a:defRPr>
            </a:lvl3pPr>
            <a:lvl4pPr marL="65836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4pPr>
            <a:lvl5pPr marL="877824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5pPr>
            <a:lvl6pPr marL="1097280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6pPr>
            <a:lvl7pPr marL="1316736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7pPr>
            <a:lvl8pPr marL="1536192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8pPr>
            <a:lvl9pPr marL="17556480" indent="0" algn="ctr" defTabSz="4389120" rtl="0" eaLnBrk="1" latinLnBrk="0" hangingPunct="1">
              <a:lnSpc>
                <a:spcPct val="90000"/>
              </a:lnSpc>
              <a:spcBef>
                <a:spcPts val="2400"/>
              </a:spcBef>
              <a:buFont typeface="Arial" panose="020B0604020202020204" pitchFamily="34" charset="0"/>
              <a:buNone/>
              <a:defRPr sz="7680" kern="1200">
                <a:solidFill>
                  <a:schemeClr val="tx1"/>
                </a:solidFill>
                <a:latin typeface="+mn-lt"/>
                <a:ea typeface="+mn-ea"/>
                <a:cs typeface="+mn-cs"/>
              </a:defRPr>
            </a:lvl9pPr>
          </a:lstStyle>
          <a:p>
            <a:r>
              <a:rPr lang="en-US" sz="3200" dirty="0" smtClean="0">
                <a:latin typeface="Arial" charset="0"/>
                <a:ea typeface="Arial" charset="0"/>
                <a:cs typeface="Arial" charset="0"/>
              </a:rPr>
              <a:t>Adoptions and the Self-employed Elderly (2007, 2012)</a:t>
            </a:r>
            <a:endParaRPr lang="en-US" sz="3200" dirty="0">
              <a:latin typeface="Arial" charset="0"/>
              <a:ea typeface="Arial" charset="0"/>
              <a:cs typeface="Arial" charset="0"/>
            </a:endParaRPr>
          </a:p>
        </p:txBody>
      </p:sp>
      <p:sp>
        <p:nvSpPr>
          <p:cNvPr id="123" name="Rectangle 122"/>
          <p:cNvSpPr/>
          <p:nvPr/>
        </p:nvSpPr>
        <p:spPr>
          <a:xfrm>
            <a:off x="36905721" y="16705503"/>
            <a:ext cx="5318914" cy="7848302"/>
          </a:xfrm>
          <a:prstGeom prst="rect">
            <a:avLst/>
          </a:prstGeom>
        </p:spPr>
        <p:txBody>
          <a:bodyPr wrap="square">
            <a:spAutoFit/>
          </a:bodyPr>
          <a:lstStyle/>
          <a:p>
            <a:r>
              <a:rPr lang="en-US" sz="2800" dirty="0" smtClean="0">
                <a:latin typeface="Arial" charset="0"/>
                <a:ea typeface="Arial" charset="0"/>
                <a:cs typeface="Arial" charset="0"/>
              </a:rPr>
              <a:t>The number of self-employed elderly people per 10,000 is positively and significantly associated with the number of adoptions per 10,000 people, while the number of elderly is not significant, consistent with the hypothesis that the economic basis of the family influences adoption decisions.</a:t>
            </a:r>
          </a:p>
          <a:p>
            <a:endParaRPr lang="en-US" sz="2800" dirty="0">
              <a:latin typeface="Arial" charset="0"/>
              <a:ea typeface="Arial" charset="0"/>
              <a:cs typeface="Arial" charset="0"/>
            </a:endParaRPr>
          </a:p>
          <a:p>
            <a:r>
              <a:rPr lang="en-US" sz="2800" dirty="0" smtClean="0">
                <a:latin typeface="Arial" charset="0"/>
                <a:ea typeface="Arial" charset="0"/>
                <a:cs typeface="Arial" charset="0"/>
              </a:rPr>
              <a:t>Similarly, in a separate regression not shown, I find that the number of small businesses (5-9 employees) per household is positively and significantly associated with adoptions per household. </a:t>
            </a:r>
            <a:endParaRPr lang="en-US" sz="2800" dirty="0">
              <a:latin typeface="Arial" charset="0"/>
              <a:ea typeface="Arial" charset="0"/>
              <a:cs typeface="Arial" charset="0"/>
            </a:endParaRPr>
          </a:p>
        </p:txBody>
      </p:sp>
      <p:sp>
        <p:nvSpPr>
          <p:cNvPr id="124" name="Rectangle 123"/>
          <p:cNvSpPr/>
          <p:nvPr/>
        </p:nvSpPr>
        <p:spPr>
          <a:xfrm>
            <a:off x="29631043" y="26654805"/>
            <a:ext cx="12593591" cy="2677656"/>
          </a:xfrm>
          <a:prstGeom prst="rect">
            <a:avLst/>
          </a:prstGeom>
        </p:spPr>
        <p:txBody>
          <a:bodyPr wrap="square">
            <a:spAutoFit/>
          </a:bodyPr>
          <a:lstStyle/>
          <a:p>
            <a:r>
              <a:rPr lang="en-US" sz="2800" dirty="0" smtClean="0">
                <a:latin typeface="Arial" charset="0"/>
                <a:ea typeface="Arial" charset="0"/>
                <a:cs typeface="Arial" charset="0"/>
              </a:rPr>
              <a:t>The practice of adult adoption is not historically unique to Japan; moreover, the apparent decline in adult adoptions since the 1980s coincides with declining multigenerational coresidence and declining numbers of the self-employed as proportions of total employment.</a:t>
            </a:r>
            <a:r>
              <a:rPr lang="en-US" sz="2800" baseline="30000" dirty="0">
                <a:latin typeface="Arial" charset="0"/>
                <a:ea typeface="Arial" charset="0"/>
                <a:cs typeface="Arial" charset="0"/>
              </a:rPr>
              <a:t>9</a:t>
            </a:r>
            <a:r>
              <a:rPr lang="en-US" sz="2800" dirty="0" smtClean="0">
                <a:latin typeface="Arial" charset="0"/>
                <a:ea typeface="Arial" charset="0"/>
                <a:cs typeface="Arial" charset="0"/>
              </a:rPr>
              <a:t> I find that the proportion of the self-employed elderly is significantly and positively associated with adoptions, although the lack of a natural experiment precludes any causal claims. </a:t>
            </a:r>
            <a:endParaRPr lang="en-US" sz="2800" dirty="0">
              <a:latin typeface="Arial" charset="0"/>
              <a:ea typeface="Arial" charset="0"/>
              <a:cs typeface="Arial" charset="0"/>
            </a:endParaRPr>
          </a:p>
        </p:txBody>
      </p:sp>
      <p:sp>
        <p:nvSpPr>
          <p:cNvPr id="125" name="Rectangle 124"/>
          <p:cNvSpPr/>
          <p:nvPr/>
        </p:nvSpPr>
        <p:spPr>
          <a:xfrm>
            <a:off x="29595988" y="29817489"/>
            <a:ext cx="12751199" cy="1077218"/>
          </a:xfrm>
          <a:prstGeom prst="rect">
            <a:avLst/>
          </a:prstGeom>
        </p:spPr>
        <p:txBody>
          <a:bodyPr wrap="square">
            <a:spAutoFit/>
          </a:bodyPr>
          <a:lstStyle/>
          <a:p>
            <a:pPr>
              <a:lnSpc>
                <a:spcPct val="100000"/>
              </a:lnSpc>
            </a:pPr>
            <a:r>
              <a:rPr lang="en-US" sz="1600" dirty="0" smtClean="0">
                <a:latin typeface="Arial" charset="0"/>
                <a:ea typeface="Arial" charset="0"/>
                <a:cs typeface="Arial" charset="0"/>
              </a:rPr>
              <a:t>I would like to thank my advisor, Professor </a:t>
            </a:r>
            <a:r>
              <a:rPr lang="en-US" sz="1600" dirty="0" err="1" smtClean="0">
                <a:latin typeface="Arial" charset="0"/>
                <a:ea typeface="Arial" charset="0"/>
                <a:cs typeface="Arial" charset="0"/>
              </a:rPr>
              <a:t>Nafziger</a:t>
            </a:r>
            <a:r>
              <a:rPr lang="en-US" sz="1600" dirty="0" smtClean="0">
                <a:latin typeface="Arial" charset="0"/>
                <a:ea typeface="Arial" charset="0"/>
                <a:cs typeface="Arial" charset="0"/>
              </a:rPr>
              <a:t>, for providing thoughtful feedback and encouragement throughout the course of this thesis and for introducing me to the field of economic history. I would like to thank Professor Gentry for his helpful comments on the draft. I would also </a:t>
            </a:r>
            <a:r>
              <a:rPr lang="en-US" sz="1600" dirty="0" smtClean="0">
                <a:latin typeface="Arial" charset="0"/>
                <a:ea typeface="Arial" charset="0"/>
                <a:cs typeface="Arial" charset="0"/>
              </a:rPr>
              <a:t>like to thank the Japanese and Asian Studies Department here for guiding and supporting me from reading textbooks in Japanese 201 in freshman year to reading about inheritance tax law in Japan.</a:t>
            </a:r>
            <a:endParaRPr lang="en-US" sz="1600" dirty="0" smtClean="0">
              <a:latin typeface="Arial" charset="0"/>
              <a:ea typeface="Arial" charset="0"/>
              <a:cs typeface="Arial" charset="0"/>
            </a:endParaRPr>
          </a:p>
        </p:txBody>
      </p:sp>
      <p:sp>
        <p:nvSpPr>
          <p:cNvPr id="126" name="Rectangle 125"/>
          <p:cNvSpPr/>
          <p:nvPr/>
        </p:nvSpPr>
        <p:spPr>
          <a:xfrm>
            <a:off x="15525219" y="30952701"/>
            <a:ext cx="12751200" cy="2529923"/>
          </a:xfrm>
          <a:prstGeom prst="rect">
            <a:avLst/>
          </a:prstGeom>
        </p:spPr>
        <p:txBody>
          <a:bodyPr wrap="square">
            <a:spAutoFit/>
          </a:bodyPr>
          <a:lstStyle/>
          <a:p>
            <a:pPr>
              <a:lnSpc>
                <a:spcPct val="100000"/>
              </a:lnSpc>
            </a:pPr>
            <a:r>
              <a:rPr lang="en-US" sz="1200" dirty="0" smtClean="0">
                <a:latin typeface="Times New Roman" charset="0"/>
                <a:ea typeface="Times New Roman" charset="0"/>
                <a:cs typeface="Times New Roman" charset="0"/>
              </a:rPr>
              <a:t>References (cont’d):</a:t>
            </a:r>
          </a:p>
          <a:p>
            <a:pPr>
              <a:lnSpc>
                <a:spcPct val="100000"/>
              </a:lnSpc>
            </a:pPr>
            <a:r>
              <a:rPr lang="en-US" sz="1200" dirty="0" smtClean="0">
                <a:latin typeface="Times New Roman" charset="0"/>
                <a:ea typeface="Times New Roman" charset="0"/>
                <a:cs typeface="Times New Roman" charset="0"/>
              </a:rPr>
              <a:t>5. </a:t>
            </a:r>
            <a:r>
              <a:rPr lang="en-US" sz="1200" dirty="0" err="1" smtClean="0">
                <a:latin typeface="Times New Roman" charset="0"/>
                <a:ea typeface="Times New Roman" charset="0"/>
                <a:cs typeface="Times New Roman" charset="0"/>
              </a:rPr>
              <a:t>Mignot</a:t>
            </a:r>
            <a:r>
              <a:rPr lang="en-US" sz="1200" dirty="0">
                <a:latin typeface="Times New Roman" charset="0"/>
                <a:ea typeface="Times New Roman" charset="0"/>
                <a:cs typeface="Times New Roman" charset="0"/>
              </a:rPr>
              <a:t>, </a:t>
            </a:r>
            <a:r>
              <a:rPr lang="en-US" sz="1200" dirty="0" smtClean="0">
                <a:latin typeface="Times New Roman" charset="0"/>
                <a:ea typeface="Times New Roman" charset="0"/>
                <a:cs typeface="Times New Roman" charset="0"/>
              </a:rPr>
              <a:t>Jean-François. “Child Adoption in Western Europe, 1900-2016,” 2018;</a:t>
            </a:r>
          </a:p>
          <a:p>
            <a:pPr>
              <a:lnSpc>
                <a:spcPct val="100000"/>
              </a:lnSpc>
            </a:pPr>
            <a:r>
              <a:rPr lang="en-US" sz="1200" dirty="0" err="1" smtClean="0">
                <a:latin typeface="Times New Roman" charset="0"/>
                <a:ea typeface="Times New Roman" charset="0"/>
                <a:cs typeface="Times New Roman" charset="0"/>
              </a:rPr>
              <a:t>Moriguchi</a:t>
            </a:r>
            <a:r>
              <a:rPr lang="en-US" sz="1200" dirty="0" smtClean="0">
                <a:latin typeface="Times New Roman" charset="0"/>
                <a:ea typeface="Times New Roman" charset="0"/>
                <a:cs typeface="Times New Roman" charset="0"/>
              </a:rPr>
              <a:t>, Chiaki. “Child Adoption in Japan, 1948-2008.” </a:t>
            </a:r>
            <a:r>
              <a:rPr lang="en-US" sz="1200" i="1" dirty="0" smtClean="0">
                <a:latin typeface="Times New Roman" charset="0"/>
                <a:ea typeface="Times New Roman" charset="0"/>
                <a:cs typeface="Times New Roman" charset="0"/>
              </a:rPr>
              <a:t>Keizai </a:t>
            </a:r>
            <a:r>
              <a:rPr lang="en-US" sz="1200" i="1" dirty="0" err="1" smtClean="0">
                <a:latin typeface="Times New Roman" charset="0"/>
                <a:ea typeface="Times New Roman" charset="0"/>
                <a:cs typeface="Times New Roman" charset="0"/>
              </a:rPr>
              <a:t>kenkyu</a:t>
            </a:r>
            <a:r>
              <a:rPr lang="en-US" sz="1200" i="1" dirty="0" smtClean="0">
                <a:latin typeface="Times New Roman" charset="0"/>
                <a:ea typeface="Times New Roman" charset="0"/>
                <a:cs typeface="Times New Roman" charset="0"/>
              </a:rPr>
              <a:t>, </a:t>
            </a:r>
            <a:r>
              <a:rPr lang="en-US" sz="1200" dirty="0" smtClean="0">
                <a:latin typeface="Times New Roman" charset="0"/>
                <a:ea typeface="Times New Roman" charset="0"/>
                <a:cs typeface="Times New Roman" charset="0"/>
              </a:rPr>
              <a:t>Vol. 61, No. 4, Oct. 2010, p. 342</a:t>
            </a:r>
          </a:p>
          <a:p>
            <a:r>
              <a:rPr lang="en-US" sz="1200" dirty="0" smtClean="0">
                <a:latin typeface="Times New Roman" charset="0"/>
                <a:ea typeface="Times New Roman" charset="0"/>
                <a:cs typeface="Times New Roman" charset="0"/>
              </a:rPr>
              <a:t>6.. </a:t>
            </a:r>
            <a:r>
              <a:rPr lang="en-US" sz="1200" dirty="0" err="1">
                <a:latin typeface="Times New Roman" charset="0"/>
                <a:ea typeface="Times New Roman" charset="0"/>
                <a:cs typeface="Times New Roman" charset="0"/>
              </a:rPr>
              <a:t>Yamahata</a:t>
            </a:r>
            <a:r>
              <a:rPr lang="en-US" sz="1200" dirty="0">
                <a:latin typeface="Times New Roman" charset="0"/>
                <a:ea typeface="Times New Roman" charset="0"/>
                <a:cs typeface="Times New Roman" charset="0"/>
              </a:rPr>
              <a:t> (1977) cited in Paulson (2010), p. </a:t>
            </a:r>
            <a:r>
              <a:rPr lang="en-US" sz="1200" dirty="0" smtClean="0">
                <a:latin typeface="Times New Roman" charset="0"/>
                <a:ea typeface="Times New Roman" charset="0"/>
                <a:cs typeface="Times New Roman" charset="0"/>
              </a:rPr>
              <a:t>101; </a:t>
            </a:r>
            <a:r>
              <a:rPr lang="en-US" sz="1200" dirty="0">
                <a:latin typeface="Times New Roman" charset="0"/>
                <a:ea typeface="Times New Roman" charset="0"/>
                <a:cs typeface="Times New Roman" charset="0"/>
              </a:rPr>
              <a:t>Tanaka and Miura (1983), cited in </a:t>
            </a:r>
            <a:r>
              <a:rPr lang="en-US" sz="1200" dirty="0" err="1" smtClean="0">
                <a:latin typeface="Times New Roman" charset="0"/>
                <a:ea typeface="Times New Roman" charset="0"/>
                <a:cs typeface="Times New Roman" charset="0"/>
              </a:rPr>
              <a:t>Moriguchi</a:t>
            </a:r>
            <a:r>
              <a:rPr lang="en-US" sz="1200" dirty="0" smtClean="0">
                <a:latin typeface="Times New Roman" charset="0"/>
                <a:ea typeface="Times New Roman" charset="0"/>
                <a:cs typeface="Times New Roman" charset="0"/>
              </a:rPr>
              <a:t>, Chiaki </a:t>
            </a:r>
            <a:r>
              <a:rPr lang="en-US" sz="1200" dirty="0">
                <a:latin typeface="Times New Roman" charset="0"/>
                <a:ea typeface="Times New Roman" charset="0"/>
                <a:cs typeface="Times New Roman" charset="0"/>
              </a:rPr>
              <a:t>and </a:t>
            </a:r>
            <a:r>
              <a:rPr lang="en-US" sz="1200" dirty="0" err="1" smtClean="0">
                <a:latin typeface="Times New Roman" charset="0"/>
                <a:ea typeface="Times New Roman" charset="0"/>
                <a:cs typeface="Times New Roman" charset="0"/>
              </a:rPr>
              <a:t>Enhwa</a:t>
            </a:r>
            <a:r>
              <a:rPr lang="en-US" sz="1200" dirty="0" smtClean="0">
                <a:latin typeface="Times New Roman" charset="0"/>
                <a:ea typeface="Times New Roman" charset="0"/>
                <a:cs typeface="Times New Roman" charset="0"/>
              </a:rPr>
              <a:t> Kang. “Nihon to </a:t>
            </a:r>
            <a:r>
              <a:rPr lang="en-US" sz="1200" dirty="0" err="1">
                <a:latin typeface="Times New Roman" charset="0"/>
                <a:ea typeface="Times New Roman" charset="0"/>
                <a:cs typeface="Times New Roman" charset="0"/>
              </a:rPr>
              <a:t>kankoku</a:t>
            </a:r>
            <a:r>
              <a:rPr lang="en-US" sz="1200" dirty="0">
                <a:latin typeface="Times New Roman" charset="0"/>
                <a:ea typeface="Times New Roman" charset="0"/>
                <a:cs typeface="Times New Roman" charset="0"/>
              </a:rPr>
              <a:t> </a:t>
            </a:r>
            <a:r>
              <a:rPr lang="en-US" sz="1200" dirty="0" err="1">
                <a:latin typeface="Times New Roman" charset="0"/>
                <a:ea typeface="Times New Roman" charset="0"/>
                <a:cs typeface="Times New Roman" charset="0"/>
              </a:rPr>
              <a:t>ni</a:t>
            </a:r>
            <a:r>
              <a:rPr lang="en-US" sz="1200" dirty="0">
                <a:latin typeface="Times New Roman" charset="0"/>
                <a:ea typeface="Times New Roman" charset="0"/>
                <a:cs typeface="Times New Roman" charset="0"/>
              </a:rPr>
              <a:t> </a:t>
            </a:r>
            <a:r>
              <a:rPr lang="en-US" sz="1200" dirty="0" err="1">
                <a:latin typeface="Times New Roman" charset="0"/>
                <a:ea typeface="Times New Roman" charset="0"/>
                <a:cs typeface="Times New Roman" charset="0"/>
              </a:rPr>
              <a:t>okeru</a:t>
            </a:r>
            <a:r>
              <a:rPr lang="en-US" sz="1200" dirty="0">
                <a:latin typeface="Times New Roman" charset="0"/>
                <a:ea typeface="Times New Roman" charset="0"/>
                <a:cs typeface="Times New Roman" charset="0"/>
              </a:rPr>
              <a:t> </a:t>
            </a:r>
            <a:r>
              <a:rPr lang="en-US" sz="1200" dirty="0" err="1">
                <a:latin typeface="Times New Roman" charset="0"/>
                <a:ea typeface="Times New Roman" charset="0"/>
                <a:cs typeface="Times New Roman" charset="0"/>
              </a:rPr>
              <a:t>yoshiseido</a:t>
            </a:r>
            <a:r>
              <a:rPr lang="en-US" sz="1200" dirty="0">
                <a:latin typeface="Times New Roman" charset="0"/>
                <a:ea typeface="Times New Roman" charset="0"/>
                <a:cs typeface="Times New Roman" charset="0"/>
              </a:rPr>
              <a:t> no </a:t>
            </a:r>
            <a:r>
              <a:rPr lang="en-US" sz="1200" dirty="0" err="1">
                <a:latin typeface="Times New Roman" charset="0"/>
                <a:ea typeface="Times New Roman" charset="0"/>
                <a:cs typeface="Times New Roman" charset="0"/>
              </a:rPr>
              <a:t>hatten</a:t>
            </a:r>
            <a:r>
              <a:rPr lang="en-US" sz="1200" dirty="0">
                <a:latin typeface="Times New Roman" charset="0"/>
                <a:ea typeface="Times New Roman" charset="0"/>
                <a:cs typeface="Times New Roman" charset="0"/>
              </a:rPr>
              <a:t> to </a:t>
            </a:r>
            <a:r>
              <a:rPr lang="en-US" sz="1200" dirty="0" err="1">
                <a:latin typeface="Times New Roman" charset="0"/>
                <a:ea typeface="Times New Roman" charset="0"/>
                <a:cs typeface="Times New Roman" charset="0"/>
              </a:rPr>
              <a:t>jidofukushi</a:t>
            </a:r>
            <a:r>
              <a:rPr lang="en-US" sz="1200" dirty="0">
                <a:latin typeface="Times New Roman" charset="0"/>
                <a:ea typeface="Times New Roman" charset="0"/>
                <a:cs typeface="Times New Roman" charset="0"/>
              </a:rPr>
              <a:t> – </a:t>
            </a:r>
            <a:r>
              <a:rPr lang="en-US" sz="1200" dirty="0" err="1">
                <a:latin typeface="Times New Roman" charset="0"/>
                <a:ea typeface="Times New Roman" charset="0"/>
                <a:cs typeface="Times New Roman" charset="0"/>
              </a:rPr>
              <a:t>rekishitokei</a:t>
            </a:r>
            <a:r>
              <a:rPr lang="en-US" sz="1200" dirty="0">
                <a:latin typeface="Times New Roman" charset="0"/>
                <a:ea typeface="Times New Roman" charset="0"/>
                <a:cs typeface="Times New Roman" charset="0"/>
              </a:rPr>
              <a:t> wo </a:t>
            </a:r>
            <a:r>
              <a:rPr lang="en-US" sz="1200" dirty="0" err="1">
                <a:latin typeface="Times New Roman" charset="0"/>
                <a:ea typeface="Times New Roman" charset="0"/>
                <a:cs typeface="Times New Roman" charset="0"/>
              </a:rPr>
              <a:t>mochiita</a:t>
            </a:r>
            <a:r>
              <a:rPr lang="en-US" sz="1200" dirty="0">
                <a:latin typeface="Times New Roman" charset="0"/>
                <a:ea typeface="Times New Roman" charset="0"/>
                <a:cs typeface="Times New Roman" charset="0"/>
              </a:rPr>
              <a:t> </a:t>
            </a:r>
            <a:r>
              <a:rPr lang="en-US" sz="1200" dirty="0" err="1">
                <a:latin typeface="Times New Roman" charset="0"/>
                <a:ea typeface="Times New Roman" charset="0"/>
                <a:cs typeface="Times New Roman" charset="0"/>
              </a:rPr>
              <a:t>hikakuseido</a:t>
            </a:r>
            <a:r>
              <a:rPr lang="en-US" sz="1200" dirty="0">
                <a:latin typeface="Times New Roman" charset="0"/>
                <a:ea typeface="Times New Roman" charset="0"/>
                <a:cs typeface="Times New Roman" charset="0"/>
              </a:rPr>
              <a:t> </a:t>
            </a:r>
            <a:r>
              <a:rPr lang="en-US" sz="1200" dirty="0" err="1">
                <a:latin typeface="Times New Roman" charset="0"/>
                <a:ea typeface="Times New Roman" charset="0"/>
                <a:cs typeface="Times New Roman" charset="0"/>
              </a:rPr>
              <a:t>bunseki</a:t>
            </a:r>
            <a:r>
              <a:rPr lang="en-US" sz="1200" dirty="0">
                <a:latin typeface="Times New Roman" charset="0"/>
                <a:ea typeface="Times New Roman" charset="0"/>
                <a:cs typeface="Times New Roman" charset="0"/>
              </a:rPr>
              <a:t> no </a:t>
            </a:r>
            <a:r>
              <a:rPr lang="en-US" sz="1200" dirty="0" err="1">
                <a:latin typeface="Times New Roman" charset="0"/>
                <a:ea typeface="Times New Roman" charset="0"/>
                <a:cs typeface="Times New Roman" charset="0"/>
              </a:rPr>
              <a:t>kokoromi</a:t>
            </a:r>
            <a:r>
              <a:rPr lang="en-US" sz="1200" dirty="0">
                <a:latin typeface="Times New Roman" charset="0"/>
                <a:ea typeface="Times New Roman" charset="0"/>
                <a:cs typeface="Times New Roman" charset="0"/>
              </a:rPr>
              <a:t>.” </a:t>
            </a:r>
            <a:r>
              <a:rPr lang="en-US" sz="1200" i="1" dirty="0" err="1">
                <a:latin typeface="Times New Roman" charset="0"/>
                <a:ea typeface="Times New Roman" charset="0"/>
                <a:cs typeface="Times New Roman" charset="0"/>
              </a:rPr>
              <a:t>Hitotsubashi</a:t>
            </a:r>
            <a:r>
              <a:rPr lang="en-US" sz="1200" i="1" dirty="0">
                <a:latin typeface="Times New Roman" charset="0"/>
                <a:ea typeface="Times New Roman" charset="0"/>
                <a:cs typeface="Times New Roman" charset="0"/>
              </a:rPr>
              <a:t> University Discussion Paper Series A, </a:t>
            </a:r>
            <a:r>
              <a:rPr lang="en-US" sz="1200" dirty="0">
                <a:latin typeface="Times New Roman" charset="0"/>
                <a:ea typeface="Times New Roman" charset="0"/>
                <a:cs typeface="Times New Roman" charset="0"/>
              </a:rPr>
              <a:t>no. 637, February </a:t>
            </a:r>
            <a:r>
              <a:rPr lang="en-US" sz="1200" dirty="0" smtClean="0">
                <a:latin typeface="Times New Roman" charset="0"/>
                <a:ea typeface="Times New Roman" charset="0"/>
                <a:cs typeface="Times New Roman" charset="0"/>
              </a:rPr>
              <a:t>2016, p</a:t>
            </a:r>
            <a:r>
              <a:rPr lang="en-US" sz="1200" dirty="0">
                <a:latin typeface="Times New Roman" charset="0"/>
                <a:ea typeface="Times New Roman" charset="0"/>
                <a:cs typeface="Times New Roman" charset="0"/>
              </a:rPr>
              <a:t>. 4</a:t>
            </a:r>
            <a:r>
              <a:rPr lang="en-US" sz="1200" dirty="0" smtClean="0">
                <a:effectLst/>
                <a:latin typeface="Times New Roman" charset="0"/>
                <a:ea typeface="Times New Roman" charset="0"/>
                <a:cs typeface="Times New Roman" charset="0"/>
              </a:rPr>
              <a:t> </a:t>
            </a:r>
            <a:endParaRPr lang="en-US" sz="1200" dirty="0" smtClean="0">
              <a:latin typeface="Times New Roman" charset="0"/>
              <a:ea typeface="Times New Roman" charset="0"/>
              <a:cs typeface="Times New Roman" charset="0"/>
            </a:endParaRPr>
          </a:p>
          <a:p>
            <a:r>
              <a:rPr lang="en-US" sz="1200" dirty="0" smtClean="0">
                <a:latin typeface="Times New Roman" charset="0"/>
                <a:ea typeface="Times New Roman" charset="0"/>
                <a:cs typeface="Times New Roman" charset="0"/>
              </a:rPr>
              <a:t>7. </a:t>
            </a:r>
            <a:r>
              <a:rPr lang="en-US" sz="1200" dirty="0" err="1">
                <a:latin typeface="Times New Roman" charset="0"/>
                <a:ea typeface="Times New Roman" charset="0"/>
                <a:cs typeface="Times New Roman" charset="0"/>
              </a:rPr>
              <a:t>Yamashige</a:t>
            </a:r>
            <a:r>
              <a:rPr lang="en-US" sz="1200" dirty="0">
                <a:latin typeface="Times New Roman" charset="0"/>
                <a:ea typeface="Times New Roman" charset="0"/>
                <a:cs typeface="Times New Roman" charset="0"/>
              </a:rPr>
              <a:t>, Shinji. “Economic Analysis of Families and Society: The Transformation of Japanese Society and Public Policies [</a:t>
            </a:r>
            <a:r>
              <a:rPr lang="en-US" sz="1200" i="1" dirty="0" err="1">
                <a:latin typeface="Times New Roman" charset="0"/>
                <a:ea typeface="Times New Roman" charset="0"/>
                <a:cs typeface="Times New Roman" charset="0"/>
              </a:rPr>
              <a:t>Kazoku</a:t>
            </a:r>
            <a:r>
              <a:rPr lang="en-US" sz="1200" i="1" dirty="0">
                <a:latin typeface="Times New Roman" charset="0"/>
                <a:ea typeface="Times New Roman" charset="0"/>
                <a:cs typeface="Times New Roman" charset="0"/>
              </a:rPr>
              <a:t> to </a:t>
            </a:r>
            <a:r>
              <a:rPr lang="en-US" sz="1200" i="1" dirty="0" err="1">
                <a:latin typeface="Times New Roman" charset="0"/>
                <a:ea typeface="Times New Roman" charset="0"/>
                <a:cs typeface="Times New Roman" charset="0"/>
              </a:rPr>
              <a:t>shakai</a:t>
            </a:r>
            <a:r>
              <a:rPr lang="en-US" sz="1200" i="1" dirty="0">
                <a:latin typeface="Times New Roman" charset="0"/>
                <a:ea typeface="Times New Roman" charset="0"/>
                <a:cs typeface="Times New Roman" charset="0"/>
              </a:rPr>
              <a:t> no </a:t>
            </a:r>
            <a:r>
              <a:rPr lang="en-US" sz="1200" i="1" dirty="0" err="1">
                <a:latin typeface="Times New Roman" charset="0"/>
                <a:ea typeface="Times New Roman" charset="0"/>
                <a:cs typeface="Times New Roman" charset="0"/>
              </a:rPr>
              <a:t>keizaibunseki</a:t>
            </a:r>
            <a:r>
              <a:rPr lang="en-US" sz="1200" i="1" dirty="0">
                <a:latin typeface="Times New Roman" charset="0"/>
                <a:ea typeface="Times New Roman" charset="0"/>
                <a:cs typeface="Times New Roman" charset="0"/>
              </a:rPr>
              <a:t> – </a:t>
            </a:r>
            <a:r>
              <a:rPr lang="en-US" sz="1200" i="1" dirty="0" err="1">
                <a:latin typeface="Times New Roman" charset="0"/>
                <a:ea typeface="Times New Roman" charset="0"/>
                <a:cs typeface="Times New Roman" charset="0"/>
              </a:rPr>
              <a:t>nihonshakai</a:t>
            </a:r>
            <a:r>
              <a:rPr lang="en-US" sz="1200" i="1" dirty="0">
                <a:latin typeface="Times New Roman" charset="0"/>
                <a:ea typeface="Times New Roman" charset="0"/>
                <a:cs typeface="Times New Roman" charset="0"/>
              </a:rPr>
              <a:t> no </a:t>
            </a:r>
            <a:r>
              <a:rPr lang="en-US" sz="1200" i="1" dirty="0" err="1">
                <a:latin typeface="Times New Roman" charset="0"/>
                <a:ea typeface="Times New Roman" charset="0"/>
                <a:cs typeface="Times New Roman" charset="0"/>
              </a:rPr>
              <a:t>henyo</a:t>
            </a:r>
            <a:r>
              <a:rPr lang="en-US" sz="1200" i="1" dirty="0">
                <a:latin typeface="Times New Roman" charset="0"/>
                <a:ea typeface="Times New Roman" charset="0"/>
                <a:cs typeface="Times New Roman" charset="0"/>
              </a:rPr>
              <a:t> to </a:t>
            </a:r>
            <a:r>
              <a:rPr lang="en-US" sz="1200" i="1" dirty="0" err="1">
                <a:latin typeface="Times New Roman" charset="0"/>
                <a:ea typeface="Times New Roman" charset="0"/>
                <a:cs typeface="Times New Roman" charset="0"/>
              </a:rPr>
              <a:t>seisakutekitaio</a:t>
            </a:r>
            <a:r>
              <a:rPr lang="en-US" sz="1200" dirty="0">
                <a:latin typeface="Times New Roman" charset="0"/>
                <a:ea typeface="Times New Roman" charset="0"/>
                <a:cs typeface="Times New Roman" charset="0"/>
              </a:rPr>
              <a:t>.]” Author’s website, Figure </a:t>
            </a:r>
            <a:r>
              <a:rPr lang="en-US" sz="1200" dirty="0" smtClean="0">
                <a:latin typeface="Times New Roman" charset="0"/>
                <a:ea typeface="Times New Roman" charset="0"/>
                <a:cs typeface="Times New Roman" charset="0"/>
              </a:rPr>
              <a:t>2.2; </a:t>
            </a:r>
            <a:r>
              <a:rPr lang="en-US" sz="1200" dirty="0" err="1">
                <a:latin typeface="Times New Roman" charset="0"/>
                <a:ea typeface="Times New Roman" charset="0"/>
                <a:cs typeface="Times New Roman" charset="0"/>
              </a:rPr>
              <a:t>Horioka</a:t>
            </a:r>
            <a:r>
              <a:rPr lang="en-US" sz="1200" dirty="0">
                <a:latin typeface="Times New Roman" charset="0"/>
                <a:ea typeface="Times New Roman" charset="0"/>
                <a:cs typeface="Times New Roman" charset="0"/>
              </a:rPr>
              <a:t>, Charles Yuji, </a:t>
            </a:r>
            <a:r>
              <a:rPr lang="en-US" sz="1200" dirty="0" err="1">
                <a:latin typeface="Times New Roman" charset="0"/>
                <a:ea typeface="Times New Roman" charset="0"/>
                <a:cs typeface="Times New Roman" charset="0"/>
              </a:rPr>
              <a:t>Emin</a:t>
            </a:r>
            <a:r>
              <a:rPr lang="en-US" sz="1200" dirty="0">
                <a:latin typeface="Times New Roman" charset="0"/>
                <a:ea typeface="Times New Roman" charset="0"/>
                <a:cs typeface="Times New Roman" charset="0"/>
              </a:rPr>
              <a:t> </a:t>
            </a:r>
            <a:r>
              <a:rPr lang="en-US" sz="1200" dirty="0" err="1">
                <a:latin typeface="Times New Roman" charset="0"/>
                <a:ea typeface="Times New Roman" charset="0"/>
                <a:cs typeface="Times New Roman" charset="0"/>
              </a:rPr>
              <a:t>Gahramanov</a:t>
            </a:r>
            <a:r>
              <a:rPr lang="en-US" sz="1200" dirty="0">
                <a:latin typeface="Times New Roman" charset="0"/>
                <a:ea typeface="Times New Roman" charset="0"/>
                <a:cs typeface="Times New Roman" charset="0"/>
              </a:rPr>
              <a:t>, Aziz Hayat, and </a:t>
            </a:r>
            <a:r>
              <a:rPr lang="en-US" sz="1200" dirty="0" err="1">
                <a:latin typeface="Times New Roman" charset="0"/>
                <a:ea typeface="Times New Roman" charset="0"/>
                <a:cs typeface="Times New Roman" charset="0"/>
              </a:rPr>
              <a:t>Xueli</a:t>
            </a:r>
            <a:r>
              <a:rPr lang="en-US" sz="1200" dirty="0">
                <a:latin typeface="Times New Roman" charset="0"/>
                <a:ea typeface="Times New Roman" charset="0"/>
                <a:cs typeface="Times New Roman" charset="0"/>
              </a:rPr>
              <a:t> Tang. “Why do Children Take Care of their Elderly Parents? Are the Japanese Any Different?” </a:t>
            </a:r>
            <a:r>
              <a:rPr lang="en-US" sz="1200" i="1" dirty="0">
                <a:latin typeface="Times New Roman" charset="0"/>
                <a:ea typeface="Times New Roman" charset="0"/>
                <a:cs typeface="Times New Roman" charset="0"/>
              </a:rPr>
              <a:t>International Economic Review </a:t>
            </a:r>
            <a:r>
              <a:rPr lang="en-US" sz="1200" dirty="0">
                <a:latin typeface="Times New Roman" charset="0"/>
                <a:ea typeface="Times New Roman" charset="0"/>
                <a:cs typeface="Times New Roman" charset="0"/>
              </a:rPr>
              <a:t>vol. 59, no. 1, Feb. 2018, p. 113-136. </a:t>
            </a:r>
            <a:endParaRPr lang="en-US" sz="1200" dirty="0" smtClean="0">
              <a:latin typeface="Times New Roman" charset="0"/>
              <a:ea typeface="Times New Roman" charset="0"/>
              <a:cs typeface="Times New Roman" charset="0"/>
            </a:endParaRPr>
          </a:p>
          <a:p>
            <a:r>
              <a:rPr lang="en-US" sz="1200" dirty="0" smtClean="0">
                <a:latin typeface="Times New Roman" charset="0"/>
                <a:ea typeface="Times New Roman" charset="0"/>
                <a:cs typeface="Times New Roman" charset="0"/>
              </a:rPr>
              <a:t>8. </a:t>
            </a:r>
            <a:r>
              <a:rPr lang="en-US" sz="1200" dirty="0" err="1">
                <a:latin typeface="Times New Roman" charset="0"/>
                <a:ea typeface="Times New Roman" charset="0"/>
                <a:cs typeface="Times New Roman" charset="0"/>
              </a:rPr>
              <a:t>Barthold</a:t>
            </a:r>
            <a:r>
              <a:rPr lang="en-US" sz="1200" dirty="0">
                <a:latin typeface="Times New Roman" charset="0"/>
                <a:ea typeface="Times New Roman" charset="0"/>
                <a:cs typeface="Times New Roman" charset="0"/>
              </a:rPr>
              <a:t>, Thomas, and </a:t>
            </a:r>
            <a:r>
              <a:rPr lang="en-US" sz="1200" dirty="0" err="1">
                <a:latin typeface="Times New Roman" charset="0"/>
                <a:ea typeface="Times New Roman" charset="0"/>
                <a:cs typeface="Times New Roman" charset="0"/>
              </a:rPr>
              <a:t>Takatoshi</a:t>
            </a:r>
            <a:r>
              <a:rPr lang="en-US" sz="1200" dirty="0">
                <a:latin typeface="Times New Roman" charset="0"/>
                <a:ea typeface="Times New Roman" charset="0"/>
                <a:cs typeface="Times New Roman" charset="0"/>
              </a:rPr>
              <a:t> Ito. “The Political Economy of Tax Reform.” </a:t>
            </a:r>
            <a:r>
              <a:rPr lang="en-US" sz="1200" i="1" dirty="0">
                <a:latin typeface="Times New Roman" charset="0"/>
                <a:ea typeface="Times New Roman" charset="0"/>
                <a:cs typeface="Times New Roman" charset="0"/>
              </a:rPr>
              <a:t>NBER-EASE, </a:t>
            </a:r>
            <a:r>
              <a:rPr lang="en-US" sz="1200" dirty="0">
                <a:latin typeface="Times New Roman" charset="0"/>
                <a:ea typeface="Times New Roman" charset="0"/>
                <a:cs typeface="Times New Roman" charset="0"/>
              </a:rPr>
              <a:t>vol. 1, p. 235-293, 1992. </a:t>
            </a:r>
            <a:endParaRPr lang="en-US" sz="1200" dirty="0" smtClean="0">
              <a:latin typeface="Times New Roman" charset="0"/>
              <a:ea typeface="Times New Roman" charset="0"/>
              <a:cs typeface="Times New Roman" charset="0"/>
            </a:endParaRPr>
          </a:p>
          <a:p>
            <a:pPr marL="342900" indent="-342900">
              <a:lnSpc>
                <a:spcPct val="100000"/>
              </a:lnSpc>
              <a:buAutoNum type="arabicPeriod"/>
            </a:pPr>
            <a:endParaRPr lang="en-US" sz="1200" dirty="0" smtClean="0">
              <a:latin typeface="Times New Roman" charset="0"/>
              <a:ea typeface="Times New Roman" charset="0"/>
              <a:cs typeface="Times New Roman" charset="0"/>
            </a:endParaRPr>
          </a:p>
          <a:p>
            <a:pPr>
              <a:lnSpc>
                <a:spcPct val="100000"/>
              </a:lnSpc>
            </a:pPr>
            <a:endParaRPr lang="en-US" sz="1200" dirty="0" smtClean="0">
              <a:latin typeface="Times New Roman" charset="0"/>
              <a:ea typeface="Times New Roman" charset="0"/>
              <a:cs typeface="Times New Roman" charset="0"/>
            </a:endParaRPr>
          </a:p>
          <a:p>
            <a:pPr>
              <a:lnSpc>
                <a:spcPct val="110000"/>
              </a:lnSpc>
            </a:pPr>
            <a:endParaRPr lang="en-US" sz="1200" i="1" dirty="0" smtClean="0">
              <a:latin typeface="Times New Roman" charset="0"/>
              <a:ea typeface="Times New Roman" charset="0"/>
              <a:cs typeface="Times New Roman" charset="0"/>
            </a:endParaRPr>
          </a:p>
          <a:p>
            <a:pPr>
              <a:lnSpc>
                <a:spcPct val="110000"/>
              </a:lnSpc>
            </a:pPr>
            <a:endParaRPr lang="en-US" sz="1200" i="1" dirty="0">
              <a:latin typeface="Times New Roman" charset="0"/>
              <a:ea typeface="Times New Roman" charset="0"/>
              <a:cs typeface="Times New Roman" charset="0"/>
            </a:endParaRPr>
          </a:p>
        </p:txBody>
      </p:sp>
      <p:sp>
        <p:nvSpPr>
          <p:cNvPr id="127" name="Rectangle 126"/>
          <p:cNvSpPr/>
          <p:nvPr/>
        </p:nvSpPr>
        <p:spPr>
          <a:xfrm>
            <a:off x="2059219" y="30952701"/>
            <a:ext cx="12594915" cy="1776512"/>
          </a:xfrm>
          <a:prstGeom prst="rect">
            <a:avLst/>
          </a:prstGeom>
        </p:spPr>
        <p:txBody>
          <a:bodyPr wrap="square">
            <a:spAutoFit/>
          </a:bodyPr>
          <a:lstStyle/>
          <a:p>
            <a:pPr>
              <a:lnSpc>
                <a:spcPct val="100000"/>
              </a:lnSpc>
            </a:pPr>
            <a:r>
              <a:rPr lang="en-US" sz="1200" dirty="0" smtClean="0">
                <a:latin typeface="Times New Roman" charset="0"/>
                <a:ea typeface="Times New Roman" charset="0"/>
                <a:cs typeface="Times New Roman" charset="0"/>
              </a:rPr>
              <a:t>References:</a:t>
            </a:r>
          </a:p>
          <a:p>
            <a:pPr>
              <a:lnSpc>
                <a:spcPct val="100000"/>
              </a:lnSpc>
            </a:pPr>
            <a:r>
              <a:rPr lang="en-US" sz="1200" dirty="0" smtClean="0">
                <a:latin typeface="Times New Roman" charset="0"/>
                <a:ea typeface="Times New Roman" charset="0"/>
                <a:cs typeface="Times New Roman" charset="0"/>
              </a:rPr>
              <a:t>1..Ministry </a:t>
            </a:r>
            <a:r>
              <a:rPr lang="en-US" sz="1200" dirty="0">
                <a:latin typeface="Times New Roman" charset="0"/>
                <a:ea typeface="Times New Roman" charset="0"/>
                <a:cs typeface="Times New Roman" charset="0"/>
              </a:rPr>
              <a:t>of Justice, </a:t>
            </a:r>
            <a:r>
              <a:rPr lang="en-US" sz="1200" i="1" dirty="0">
                <a:latin typeface="Times New Roman" charset="0"/>
                <a:ea typeface="Times New Roman" charset="0"/>
                <a:cs typeface="Times New Roman" charset="0"/>
              </a:rPr>
              <a:t>Yoshi </a:t>
            </a:r>
            <a:r>
              <a:rPr lang="en-US" sz="1200" i="1" dirty="0" err="1">
                <a:latin typeface="Times New Roman" charset="0"/>
                <a:ea typeface="Times New Roman" charset="0"/>
                <a:cs typeface="Times New Roman" charset="0"/>
              </a:rPr>
              <a:t>engumi</a:t>
            </a:r>
            <a:r>
              <a:rPr lang="en-US" sz="1200" i="1" dirty="0">
                <a:latin typeface="Times New Roman" charset="0"/>
                <a:ea typeface="Times New Roman" charset="0"/>
                <a:cs typeface="Times New Roman" charset="0"/>
              </a:rPr>
              <a:t> </a:t>
            </a:r>
            <a:r>
              <a:rPr lang="en-US" sz="1200" i="1" dirty="0" err="1">
                <a:latin typeface="Times New Roman" charset="0"/>
                <a:ea typeface="Times New Roman" charset="0"/>
                <a:cs typeface="Times New Roman" charset="0"/>
              </a:rPr>
              <a:t>nado</a:t>
            </a:r>
            <a:r>
              <a:rPr lang="en-US" sz="1200" i="1" dirty="0">
                <a:latin typeface="Times New Roman" charset="0"/>
                <a:ea typeface="Times New Roman" charset="0"/>
                <a:cs typeface="Times New Roman" charset="0"/>
              </a:rPr>
              <a:t> </a:t>
            </a:r>
            <a:r>
              <a:rPr lang="en-US" sz="1200" i="1" dirty="0" err="1">
                <a:latin typeface="Times New Roman" charset="0"/>
                <a:ea typeface="Times New Roman" charset="0"/>
                <a:cs typeface="Times New Roman" charset="0"/>
              </a:rPr>
              <a:t>ni</a:t>
            </a:r>
            <a:r>
              <a:rPr lang="en-US" sz="1200" i="1" dirty="0">
                <a:latin typeface="Times New Roman" charset="0"/>
                <a:ea typeface="Times New Roman" charset="0"/>
                <a:cs typeface="Times New Roman" charset="0"/>
              </a:rPr>
              <a:t> </a:t>
            </a:r>
            <a:r>
              <a:rPr lang="en-US" sz="1200" i="1" dirty="0" err="1">
                <a:latin typeface="Times New Roman" charset="0"/>
                <a:ea typeface="Times New Roman" charset="0"/>
                <a:cs typeface="Times New Roman" charset="0"/>
              </a:rPr>
              <a:t>kansuru</a:t>
            </a:r>
            <a:r>
              <a:rPr lang="en-US" sz="1200" i="1" dirty="0">
                <a:latin typeface="Times New Roman" charset="0"/>
                <a:ea typeface="Times New Roman" charset="0"/>
                <a:cs typeface="Times New Roman" charset="0"/>
              </a:rPr>
              <a:t> </a:t>
            </a:r>
            <a:r>
              <a:rPr lang="en-US" sz="1200" i="1" dirty="0" err="1">
                <a:latin typeface="Times New Roman" charset="0"/>
                <a:ea typeface="Times New Roman" charset="0"/>
                <a:cs typeface="Times New Roman" charset="0"/>
              </a:rPr>
              <a:t>jittaichosa</a:t>
            </a:r>
            <a:r>
              <a:rPr lang="en-US" sz="1200" i="1" dirty="0">
                <a:latin typeface="Times New Roman" charset="0"/>
                <a:ea typeface="Times New Roman" charset="0"/>
                <a:cs typeface="Times New Roman" charset="0"/>
              </a:rPr>
              <a:t> </a:t>
            </a:r>
            <a:r>
              <a:rPr lang="en-US" sz="1200" i="1" dirty="0" err="1">
                <a:latin typeface="Times New Roman" charset="0"/>
                <a:ea typeface="Times New Roman" charset="0"/>
                <a:cs typeface="Times New Roman" charset="0"/>
              </a:rPr>
              <a:t>kekkagaiyo</a:t>
            </a:r>
            <a:r>
              <a:rPr lang="en-US" sz="1200" i="1" dirty="0">
                <a:latin typeface="Times New Roman" charset="0"/>
                <a:ea typeface="Times New Roman" charset="0"/>
                <a:cs typeface="Times New Roman" charset="0"/>
              </a:rPr>
              <a:t> [Overview of results of survey concerning </a:t>
            </a:r>
            <a:r>
              <a:rPr lang="en-US" sz="1200" i="1" dirty="0" smtClean="0">
                <a:latin typeface="Times New Roman" charset="0"/>
                <a:ea typeface="Times New Roman" charset="0"/>
                <a:cs typeface="Times New Roman" charset="0"/>
              </a:rPr>
              <a:t>adoption]</a:t>
            </a:r>
            <a:r>
              <a:rPr lang="en-US" sz="1200" dirty="0" smtClean="0">
                <a:latin typeface="Times New Roman" charset="0"/>
                <a:ea typeface="Times New Roman" charset="0"/>
                <a:cs typeface="Times New Roman" charset="0"/>
              </a:rPr>
              <a:t>, 2010.</a:t>
            </a:r>
            <a:endParaRPr lang="en-US" sz="1200" dirty="0" smtClean="0">
              <a:effectLst/>
              <a:latin typeface="Times New Roman" charset="0"/>
              <a:ea typeface="Times New Roman" charset="0"/>
              <a:cs typeface="Times New Roman" charset="0"/>
            </a:endParaRPr>
          </a:p>
          <a:p>
            <a:pPr>
              <a:lnSpc>
                <a:spcPct val="100000"/>
              </a:lnSpc>
            </a:pPr>
            <a:r>
              <a:rPr lang="en-US" sz="1200" dirty="0" smtClean="0">
                <a:latin typeface="Times New Roman" charset="0"/>
                <a:ea typeface="Times New Roman" charset="0"/>
                <a:cs typeface="Times New Roman" charset="0"/>
              </a:rPr>
              <a:t>2. </a:t>
            </a:r>
            <a:r>
              <a:rPr lang="en-US" sz="1200" dirty="0" err="1" smtClean="0">
                <a:latin typeface="Times New Roman" charset="0"/>
                <a:ea typeface="Times New Roman" charset="0"/>
                <a:cs typeface="Times New Roman" charset="0"/>
              </a:rPr>
              <a:t>Moriguchi</a:t>
            </a:r>
            <a:r>
              <a:rPr lang="en-US" sz="1200" dirty="0" smtClean="0">
                <a:latin typeface="Times New Roman" charset="0"/>
                <a:ea typeface="Times New Roman" charset="0"/>
                <a:cs typeface="Times New Roman" charset="0"/>
              </a:rPr>
              <a:t>, Chiaki. “</a:t>
            </a:r>
            <a:r>
              <a:rPr lang="en-US" sz="1200" dirty="0" err="1">
                <a:latin typeface="Times New Roman" charset="0"/>
                <a:ea typeface="Times New Roman" charset="0"/>
                <a:cs typeface="Times New Roman" charset="0"/>
              </a:rPr>
              <a:t>J</a:t>
            </a:r>
            <a:r>
              <a:rPr lang="en-US" sz="1200" dirty="0" err="1" smtClean="0">
                <a:latin typeface="Times New Roman" charset="0"/>
                <a:ea typeface="Times New Roman" charset="0"/>
                <a:cs typeface="Times New Roman" charset="0"/>
              </a:rPr>
              <a:t>idoufukushi</a:t>
            </a:r>
            <a:r>
              <a:rPr lang="en-US" sz="1200" dirty="0" smtClean="0">
                <a:latin typeface="Times New Roman" charset="0"/>
                <a:ea typeface="Times New Roman" charset="0"/>
                <a:cs typeface="Times New Roman" charset="0"/>
              </a:rPr>
              <a:t> to </a:t>
            </a:r>
            <a:r>
              <a:rPr lang="en-US" sz="1200" dirty="0" err="1" smtClean="0">
                <a:latin typeface="Times New Roman" charset="0"/>
                <a:ea typeface="Times New Roman" charset="0"/>
                <a:cs typeface="Times New Roman" charset="0"/>
              </a:rPr>
              <a:t>shiteno</a:t>
            </a:r>
            <a:r>
              <a:rPr lang="en-US" sz="1200" dirty="0" smtClean="0">
                <a:latin typeface="Times New Roman" charset="0"/>
                <a:ea typeface="Times New Roman" charset="0"/>
                <a:cs typeface="Times New Roman" charset="0"/>
              </a:rPr>
              <a:t> </a:t>
            </a:r>
            <a:r>
              <a:rPr lang="en-US" sz="1200" dirty="0" err="1" smtClean="0">
                <a:latin typeface="Times New Roman" charset="0"/>
                <a:ea typeface="Times New Roman" charset="0"/>
                <a:cs typeface="Times New Roman" charset="0"/>
              </a:rPr>
              <a:t>yoshiseido</a:t>
            </a:r>
            <a:r>
              <a:rPr lang="en-US" sz="1200" dirty="0" smtClean="0">
                <a:latin typeface="Times New Roman" charset="0"/>
                <a:ea typeface="Times New Roman" charset="0"/>
                <a:cs typeface="Times New Roman" charset="0"/>
              </a:rPr>
              <a:t> wo </a:t>
            </a:r>
            <a:r>
              <a:rPr lang="en-US" sz="1200" dirty="0" err="1" smtClean="0">
                <a:latin typeface="Times New Roman" charset="0"/>
                <a:ea typeface="Times New Roman" charset="0"/>
                <a:cs typeface="Times New Roman" charset="0"/>
              </a:rPr>
              <a:t>kangaeru</a:t>
            </a:r>
            <a:r>
              <a:rPr lang="en-US" sz="1200" dirty="0" smtClean="0">
                <a:latin typeface="Times New Roman" charset="0"/>
                <a:ea typeface="Times New Roman" charset="0"/>
                <a:cs typeface="Times New Roman" charset="0"/>
              </a:rPr>
              <a:t> </a:t>
            </a:r>
            <a:r>
              <a:rPr lang="en-US" sz="1200" dirty="0" err="1" smtClean="0">
                <a:latin typeface="Times New Roman" charset="0"/>
                <a:ea typeface="Times New Roman" charset="0"/>
                <a:cs typeface="Times New Roman" charset="0"/>
              </a:rPr>
              <a:t>seinenyoshitaikoku</a:t>
            </a:r>
            <a:r>
              <a:rPr lang="en-US" sz="1200" dirty="0" smtClean="0">
                <a:latin typeface="Times New Roman" charset="0"/>
                <a:ea typeface="Times New Roman" charset="0"/>
                <a:cs typeface="Times New Roman" charset="0"/>
              </a:rPr>
              <a:t>...” </a:t>
            </a:r>
            <a:r>
              <a:rPr lang="en-US" sz="1200" i="1" dirty="0" smtClean="0">
                <a:latin typeface="Times New Roman" charset="0"/>
                <a:ea typeface="Times New Roman" charset="0"/>
                <a:cs typeface="Times New Roman" charset="0"/>
              </a:rPr>
              <a:t>HQ, </a:t>
            </a:r>
            <a:r>
              <a:rPr lang="en-US" sz="1200" dirty="0" smtClean="0">
                <a:latin typeface="Times New Roman" charset="0"/>
                <a:ea typeface="Times New Roman" charset="0"/>
                <a:cs typeface="Times New Roman" charset="0"/>
              </a:rPr>
              <a:t>Vol. 36, Oct. 2012, pp. 26-27.</a:t>
            </a:r>
          </a:p>
          <a:p>
            <a:pPr>
              <a:lnSpc>
                <a:spcPct val="100000"/>
              </a:lnSpc>
            </a:pPr>
            <a:r>
              <a:rPr lang="en-US" sz="1200" dirty="0" smtClean="0">
                <a:latin typeface="Times New Roman" charset="0"/>
                <a:ea typeface="Times New Roman" charset="0"/>
                <a:cs typeface="Times New Roman" charset="0"/>
              </a:rPr>
              <a:t>3. </a:t>
            </a:r>
            <a:r>
              <a:rPr lang="en-US" sz="1200" dirty="0" err="1" smtClean="0">
                <a:latin typeface="Times New Roman" charset="0"/>
                <a:ea typeface="Times New Roman" charset="0"/>
                <a:cs typeface="Times New Roman" charset="0"/>
              </a:rPr>
              <a:t>Sorimachi</a:t>
            </a:r>
            <a:r>
              <a:rPr lang="en-US" sz="1200" dirty="0" smtClean="0">
                <a:latin typeface="Times New Roman" charset="0"/>
                <a:ea typeface="Times New Roman" charset="0"/>
                <a:cs typeface="Times New Roman" charset="0"/>
              </a:rPr>
              <a:t>, Megumi. “</a:t>
            </a:r>
            <a:r>
              <a:rPr lang="en-US" sz="1200" dirty="0" err="1" smtClean="0">
                <a:latin typeface="Times New Roman" charset="0"/>
                <a:ea typeface="Times New Roman" charset="0"/>
                <a:cs typeface="Times New Roman" charset="0"/>
              </a:rPr>
              <a:t>Seinen</a:t>
            </a:r>
            <a:r>
              <a:rPr lang="en-US" sz="1200" dirty="0" smtClean="0">
                <a:latin typeface="Times New Roman" charset="0"/>
                <a:ea typeface="Times New Roman" charset="0"/>
                <a:cs typeface="Times New Roman" charset="0"/>
              </a:rPr>
              <a:t> </a:t>
            </a:r>
            <a:r>
              <a:rPr lang="en-US" sz="1200" dirty="0" err="1" smtClean="0">
                <a:latin typeface="Times New Roman" charset="0"/>
                <a:ea typeface="Times New Roman" charset="0"/>
                <a:cs typeface="Times New Roman" charset="0"/>
              </a:rPr>
              <a:t>yoshiengumi</a:t>
            </a:r>
            <a:r>
              <a:rPr lang="en-US" sz="1200" dirty="0" smtClean="0">
                <a:latin typeface="Times New Roman" charset="0"/>
                <a:ea typeface="Times New Roman" charset="0"/>
                <a:cs typeface="Times New Roman" charset="0"/>
              </a:rPr>
              <a:t> no </a:t>
            </a:r>
            <a:r>
              <a:rPr lang="en-US" sz="1200" dirty="0" err="1" smtClean="0">
                <a:latin typeface="Times New Roman" charset="0"/>
                <a:ea typeface="Times New Roman" charset="0"/>
                <a:cs typeface="Times New Roman" charset="0"/>
              </a:rPr>
              <a:t>hotekikisei</a:t>
            </a:r>
            <a:r>
              <a:rPr lang="en-US" sz="1200" dirty="0" smtClean="0">
                <a:latin typeface="Times New Roman" charset="0"/>
                <a:ea typeface="Times New Roman" charset="0"/>
                <a:cs typeface="Times New Roman" charset="0"/>
              </a:rPr>
              <a:t> no </a:t>
            </a:r>
            <a:r>
              <a:rPr lang="en-US" sz="1200" dirty="0" err="1" smtClean="0">
                <a:latin typeface="Times New Roman" charset="0"/>
                <a:ea typeface="Times New Roman" charset="0"/>
                <a:cs typeface="Times New Roman" charset="0"/>
              </a:rPr>
              <a:t>hitsuyosei</a:t>
            </a:r>
            <a:r>
              <a:rPr lang="en-US" sz="1200" dirty="0" smtClean="0">
                <a:latin typeface="Times New Roman" charset="0"/>
                <a:ea typeface="Times New Roman" charset="0"/>
                <a:cs typeface="Times New Roman" charset="0"/>
              </a:rPr>
              <a:t> </a:t>
            </a:r>
            <a:r>
              <a:rPr lang="en-US" sz="1200" dirty="0" err="1" smtClean="0">
                <a:latin typeface="Times New Roman" charset="0"/>
                <a:ea typeface="Times New Roman" charset="0"/>
                <a:cs typeface="Times New Roman" charset="0"/>
              </a:rPr>
              <a:t>ni</a:t>
            </a:r>
            <a:r>
              <a:rPr lang="en-US" sz="1200" dirty="0" smtClean="0">
                <a:latin typeface="Times New Roman" charset="0"/>
                <a:ea typeface="Times New Roman" charset="0"/>
                <a:cs typeface="Times New Roman" charset="0"/>
              </a:rPr>
              <a:t> </a:t>
            </a:r>
            <a:r>
              <a:rPr lang="en-US" sz="1200" dirty="0" err="1" smtClean="0">
                <a:latin typeface="Times New Roman" charset="0"/>
                <a:ea typeface="Times New Roman" charset="0"/>
                <a:cs typeface="Times New Roman" charset="0"/>
              </a:rPr>
              <a:t>kansuru</a:t>
            </a:r>
            <a:r>
              <a:rPr lang="en-US" sz="1200" dirty="0" smtClean="0">
                <a:latin typeface="Times New Roman" charset="0"/>
                <a:ea typeface="Times New Roman" charset="0"/>
                <a:cs typeface="Times New Roman" charset="0"/>
              </a:rPr>
              <a:t> </a:t>
            </a:r>
            <a:r>
              <a:rPr lang="en-US" sz="1200" dirty="0" err="1" smtClean="0">
                <a:latin typeface="Times New Roman" charset="0"/>
                <a:ea typeface="Times New Roman" charset="0"/>
                <a:cs typeface="Times New Roman" charset="0"/>
              </a:rPr>
              <a:t>ichikosatsu</a:t>
            </a:r>
            <a:r>
              <a:rPr lang="en-US" sz="1200" dirty="0" smtClean="0">
                <a:latin typeface="Times New Roman" charset="0"/>
                <a:ea typeface="Times New Roman" charset="0"/>
                <a:cs typeface="Times New Roman" charset="0"/>
              </a:rPr>
              <a:t>.” </a:t>
            </a:r>
            <a:r>
              <a:rPr lang="en-US" sz="1200" i="1" dirty="0" err="1" smtClean="0">
                <a:latin typeface="Times New Roman" charset="0"/>
                <a:ea typeface="Times New Roman" charset="0"/>
                <a:cs typeface="Times New Roman" charset="0"/>
              </a:rPr>
              <a:t>Gendai</a:t>
            </a:r>
            <a:r>
              <a:rPr lang="en-US" sz="1200" i="1" dirty="0" smtClean="0">
                <a:latin typeface="Times New Roman" charset="0"/>
                <a:ea typeface="Times New Roman" charset="0"/>
                <a:cs typeface="Times New Roman" charset="0"/>
              </a:rPr>
              <a:t> </a:t>
            </a:r>
            <a:r>
              <a:rPr lang="en-US" sz="1200" i="1" dirty="0" err="1" smtClean="0">
                <a:latin typeface="Times New Roman" charset="0"/>
                <a:ea typeface="Times New Roman" charset="0"/>
                <a:cs typeface="Times New Roman" charset="0"/>
              </a:rPr>
              <a:t>shakai</a:t>
            </a:r>
            <a:r>
              <a:rPr lang="en-US" sz="1200" i="1" dirty="0" smtClean="0">
                <a:latin typeface="Times New Roman" charset="0"/>
                <a:ea typeface="Times New Roman" charset="0"/>
                <a:cs typeface="Times New Roman" charset="0"/>
              </a:rPr>
              <a:t> </a:t>
            </a:r>
            <a:r>
              <a:rPr lang="en-US" sz="1200" i="1" dirty="0" err="1" smtClean="0">
                <a:latin typeface="Times New Roman" charset="0"/>
                <a:ea typeface="Times New Roman" charset="0"/>
                <a:cs typeface="Times New Roman" charset="0"/>
              </a:rPr>
              <a:t>bunka</a:t>
            </a:r>
            <a:r>
              <a:rPr lang="en-US" sz="1200" i="1" dirty="0" smtClean="0">
                <a:latin typeface="Times New Roman" charset="0"/>
                <a:ea typeface="Times New Roman" charset="0"/>
                <a:cs typeface="Times New Roman" charset="0"/>
              </a:rPr>
              <a:t> </a:t>
            </a:r>
            <a:r>
              <a:rPr lang="en-US" sz="1200" i="1" dirty="0" err="1" smtClean="0">
                <a:latin typeface="Times New Roman" charset="0"/>
                <a:ea typeface="Times New Roman" charset="0"/>
                <a:cs typeface="Times New Roman" charset="0"/>
              </a:rPr>
              <a:t>kenkyu</a:t>
            </a:r>
            <a:r>
              <a:rPr lang="en-US" sz="1200" i="1" dirty="0" smtClean="0">
                <a:latin typeface="Times New Roman" charset="0"/>
                <a:ea typeface="Times New Roman" charset="0"/>
                <a:cs typeface="Times New Roman" charset="0"/>
              </a:rPr>
              <a:t> </a:t>
            </a:r>
            <a:r>
              <a:rPr lang="en-US" sz="1200" dirty="0" smtClean="0">
                <a:latin typeface="Times New Roman" charset="0"/>
                <a:ea typeface="Times New Roman" charset="0"/>
                <a:cs typeface="Times New Roman" charset="0"/>
              </a:rPr>
              <a:t>no. 37, Dec. 2006, p. 61</a:t>
            </a:r>
            <a:r>
              <a:rPr lang="en-US" sz="1200" dirty="0" smtClean="0">
                <a:effectLst/>
                <a:latin typeface="Times New Roman" charset="0"/>
                <a:ea typeface="Times New Roman" charset="0"/>
                <a:cs typeface="Times New Roman" charset="0"/>
              </a:rPr>
              <a:t> </a:t>
            </a:r>
          </a:p>
          <a:p>
            <a:pPr>
              <a:lnSpc>
                <a:spcPct val="100000"/>
              </a:lnSpc>
            </a:pPr>
            <a:r>
              <a:rPr lang="en-US" sz="1200" dirty="0" smtClean="0">
                <a:latin typeface="Times New Roman" charset="0"/>
                <a:ea typeface="Times New Roman" charset="0"/>
                <a:cs typeface="Times New Roman" charset="0"/>
              </a:rPr>
              <a:t>4. Paulson, Joy Larsen. </a:t>
            </a:r>
            <a:r>
              <a:rPr lang="en-US" sz="1200" i="1" dirty="0" smtClean="0">
                <a:latin typeface="Times New Roman" charset="0"/>
                <a:ea typeface="Times New Roman" charset="0"/>
                <a:cs typeface="Times New Roman" charset="0"/>
              </a:rPr>
              <a:t>Family Law Reform in Postwar Japan: Succession and Adoption. </a:t>
            </a:r>
            <a:r>
              <a:rPr lang="en-US" sz="1200" dirty="0" err="1" smtClean="0">
                <a:latin typeface="Times New Roman" charset="0"/>
                <a:ea typeface="Times New Roman" charset="0"/>
                <a:cs typeface="Times New Roman" charset="0"/>
              </a:rPr>
              <a:t>Xlibris</a:t>
            </a:r>
            <a:r>
              <a:rPr lang="en-US" sz="1200" dirty="0" smtClean="0">
                <a:latin typeface="Times New Roman" charset="0"/>
                <a:ea typeface="Times New Roman" charset="0"/>
                <a:cs typeface="Times New Roman" charset="0"/>
              </a:rPr>
              <a:t> Corporation, 2010; p. 168-169; </a:t>
            </a:r>
          </a:p>
          <a:p>
            <a:pPr>
              <a:lnSpc>
                <a:spcPct val="100000"/>
              </a:lnSpc>
            </a:pPr>
            <a:r>
              <a:rPr lang="en-US" sz="1200" dirty="0" smtClean="0">
                <a:latin typeface="Times New Roman" charset="0"/>
                <a:ea typeface="Times New Roman" charset="0"/>
                <a:cs typeface="Times New Roman" charset="0"/>
              </a:rPr>
              <a:t>Moore, Ray A. “Adoption and Samurai Mobility in Tokugawa Japan.” </a:t>
            </a:r>
            <a:r>
              <a:rPr lang="en-US" sz="1200" i="1" dirty="0" smtClean="0">
                <a:latin typeface="Times New Roman" charset="0"/>
                <a:ea typeface="Times New Roman" charset="0"/>
                <a:cs typeface="Times New Roman" charset="0"/>
              </a:rPr>
              <a:t>The Journal of Asian Studies, </a:t>
            </a:r>
            <a:r>
              <a:rPr lang="en-US" sz="1200" dirty="0" smtClean="0">
                <a:latin typeface="Times New Roman" charset="0"/>
                <a:ea typeface="Times New Roman" charset="0"/>
                <a:cs typeface="Times New Roman" charset="0"/>
              </a:rPr>
              <a:t>vol. 29, no. 3, 1970, p. 630</a:t>
            </a:r>
          </a:p>
          <a:p>
            <a:pPr>
              <a:lnSpc>
                <a:spcPct val="100000"/>
              </a:lnSpc>
            </a:pPr>
            <a:endParaRPr lang="en-US" sz="1200" dirty="0" smtClean="0">
              <a:latin typeface="Times New Roman" charset="0"/>
              <a:ea typeface="Times New Roman" charset="0"/>
              <a:cs typeface="Times New Roman" charset="0"/>
            </a:endParaRPr>
          </a:p>
          <a:p>
            <a:pPr>
              <a:lnSpc>
                <a:spcPct val="110000"/>
              </a:lnSpc>
            </a:pPr>
            <a:endParaRPr lang="en-US" sz="1200" i="1" dirty="0" smtClean="0">
              <a:latin typeface="Times New Roman" charset="0"/>
              <a:ea typeface="Times New Roman" charset="0"/>
              <a:cs typeface="Times New Roman" charset="0"/>
            </a:endParaRPr>
          </a:p>
          <a:p>
            <a:pPr>
              <a:lnSpc>
                <a:spcPct val="110000"/>
              </a:lnSpc>
            </a:pPr>
            <a:endParaRPr lang="en-US" sz="1200" i="1" dirty="0">
              <a:latin typeface="Times New Roman" charset="0"/>
              <a:ea typeface="Times New Roman" charset="0"/>
              <a:cs typeface="Times New Roman" charset="0"/>
            </a:endParaRPr>
          </a:p>
        </p:txBody>
      </p:sp>
      <p:sp>
        <p:nvSpPr>
          <p:cNvPr id="129" name="Rectangle 128"/>
          <p:cNvSpPr/>
          <p:nvPr/>
        </p:nvSpPr>
        <p:spPr>
          <a:xfrm>
            <a:off x="29631043" y="31097585"/>
            <a:ext cx="12751200" cy="1237262"/>
          </a:xfrm>
          <a:prstGeom prst="rect">
            <a:avLst/>
          </a:prstGeom>
        </p:spPr>
        <p:txBody>
          <a:bodyPr wrap="square">
            <a:spAutoFit/>
          </a:bodyPr>
          <a:lstStyle/>
          <a:p>
            <a:pPr>
              <a:lnSpc>
                <a:spcPct val="100000"/>
              </a:lnSpc>
            </a:pPr>
            <a:r>
              <a:rPr lang="en-US" sz="1200" dirty="0" smtClean="0">
                <a:latin typeface="Times New Roman" charset="0"/>
                <a:ea typeface="Times New Roman" charset="0"/>
                <a:cs typeface="Times New Roman" charset="0"/>
              </a:rPr>
              <a:t>References (cont’d):</a:t>
            </a:r>
          </a:p>
          <a:p>
            <a:r>
              <a:rPr lang="en-US" sz="1200" dirty="0" smtClean="0">
                <a:latin typeface="Times New Roman" charset="0"/>
                <a:ea typeface="Times New Roman" charset="0"/>
                <a:cs typeface="Times New Roman" charset="0"/>
              </a:rPr>
              <a:t>9. </a:t>
            </a:r>
            <a:r>
              <a:rPr lang="en-US" sz="1200" b="0" i="0" dirty="0" smtClean="0">
                <a:effectLst/>
                <a:latin typeface="Times New Roman" charset="0"/>
                <a:ea typeface="Times New Roman" charset="0"/>
                <a:cs typeface="Times New Roman" charset="0"/>
              </a:rPr>
              <a:t>Bureau, Ministry of Internal Affairs and Communications, Labor Force Survey</a:t>
            </a:r>
            <a:r>
              <a:rPr lang="en-US" sz="1200" dirty="0">
                <a:latin typeface="Times New Roman" charset="0"/>
                <a:ea typeface="Times New Roman" charset="0"/>
                <a:cs typeface="Times New Roman" charset="0"/>
              </a:rPr>
              <a:t>.</a:t>
            </a:r>
            <a:endParaRPr lang="en-US" sz="1200" dirty="0" smtClean="0">
              <a:latin typeface="Times New Roman" charset="0"/>
              <a:ea typeface="Times New Roman" charset="0"/>
              <a:cs typeface="Times New Roman" charset="0"/>
            </a:endParaRPr>
          </a:p>
          <a:p>
            <a:pPr marL="342900" indent="-342900">
              <a:lnSpc>
                <a:spcPct val="100000"/>
              </a:lnSpc>
              <a:buAutoNum type="arabicPeriod"/>
            </a:pPr>
            <a:endParaRPr lang="en-US" sz="1200" dirty="0" smtClean="0">
              <a:latin typeface="Times New Roman" charset="0"/>
              <a:ea typeface="Times New Roman" charset="0"/>
              <a:cs typeface="Times New Roman" charset="0"/>
            </a:endParaRPr>
          </a:p>
          <a:p>
            <a:pPr>
              <a:lnSpc>
                <a:spcPct val="100000"/>
              </a:lnSpc>
            </a:pPr>
            <a:endParaRPr lang="en-US" sz="1200" dirty="0" smtClean="0">
              <a:latin typeface="Times New Roman" charset="0"/>
              <a:ea typeface="Times New Roman" charset="0"/>
              <a:cs typeface="Times New Roman" charset="0"/>
            </a:endParaRPr>
          </a:p>
          <a:p>
            <a:pPr>
              <a:lnSpc>
                <a:spcPct val="110000"/>
              </a:lnSpc>
            </a:pPr>
            <a:endParaRPr lang="en-US" sz="1200" i="1" dirty="0" smtClean="0">
              <a:latin typeface="Times New Roman" charset="0"/>
              <a:ea typeface="Times New Roman" charset="0"/>
              <a:cs typeface="Times New Roman" charset="0"/>
            </a:endParaRPr>
          </a:p>
          <a:p>
            <a:pPr>
              <a:lnSpc>
                <a:spcPct val="110000"/>
              </a:lnSpc>
            </a:pPr>
            <a:endParaRPr lang="en-US" sz="1200" i="1" dirty="0">
              <a:latin typeface="Times New Roman" charset="0"/>
              <a:ea typeface="Times New Roman" charset="0"/>
              <a:cs typeface="Times New Roman" charset="0"/>
            </a:endParaRPr>
          </a:p>
        </p:txBody>
      </p:sp>
      <p:cxnSp>
        <p:nvCxnSpPr>
          <p:cNvPr id="131" name="Straight Connector 130"/>
          <p:cNvCxnSpPr/>
          <p:nvPr/>
        </p:nvCxnSpPr>
        <p:spPr>
          <a:xfrm>
            <a:off x="1938503" y="27569758"/>
            <a:ext cx="43891200" cy="57994"/>
          </a:xfrm>
          <a:prstGeom prst="line">
            <a:avLst/>
          </a:prstGeom>
          <a:ln>
            <a:no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3680754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482</TotalTime>
  <Words>1388</Words>
  <Application>Microsoft Macintosh PowerPoint</Application>
  <PresentationFormat>Custom</PresentationFormat>
  <Paragraphs>73</Paragraphs>
  <Slides>1</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9" baseType="lpstr">
      <vt:lpstr>Avenir Book</vt:lpstr>
      <vt:lpstr>Avenir Roman</vt:lpstr>
      <vt:lpstr>Calibri</vt:lpstr>
      <vt:lpstr>Calibri Light</vt:lpstr>
      <vt:lpstr>Times New Roman</vt:lpstr>
      <vt:lpstr>Arial</vt:lpstr>
      <vt:lpstr>Office Theme</vt:lpstr>
      <vt:lpstr>Microsoft Word Document</vt:lpstr>
      <vt:lpstr>The Economics of Adult Adoption in Japan Morris Reeves,  Advisor: Steven Nafziger – May 2018 – Department of Economics, Williams College</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Economics of Adult Adoption in Japan  Morris Reeves,  Advisor: Steven Nafziger Economics Honors Thesis, Williams College</dc:title>
  <dc:creator>Morris Reeves</dc:creator>
  <cp:lastModifiedBy>Morris Reeves</cp:lastModifiedBy>
  <cp:revision>49</cp:revision>
  <cp:lastPrinted>2018-05-10T08:27:03Z</cp:lastPrinted>
  <dcterms:created xsi:type="dcterms:W3CDTF">2018-05-10T00:27:56Z</dcterms:created>
  <dcterms:modified xsi:type="dcterms:W3CDTF">2018-05-10T08:30:19Z</dcterms:modified>
</cp:coreProperties>
</file>

<file path=docProps/thumbnail.jpeg>
</file>